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57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318" r:id="rId5"/>
    <p:sldId id="296" r:id="rId6"/>
    <p:sldId id="297" r:id="rId7"/>
    <p:sldId id="298" r:id="rId8"/>
    <p:sldId id="299" r:id="rId9"/>
    <p:sldId id="301" r:id="rId10"/>
    <p:sldId id="303" r:id="rId11"/>
    <p:sldId id="302" r:id="rId12"/>
    <p:sldId id="305" r:id="rId13"/>
    <p:sldId id="306" r:id="rId14"/>
    <p:sldId id="260" r:id="rId15"/>
    <p:sldId id="29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307" r:id="rId24"/>
    <p:sldId id="308" r:id="rId25"/>
    <p:sldId id="310" r:id="rId26"/>
    <p:sldId id="311" r:id="rId27"/>
    <p:sldId id="316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500"/>
    <a:srgbClr val="183C85"/>
    <a:srgbClr val="9D3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8401" autoAdjust="0"/>
  </p:normalViewPr>
  <p:slideViewPr>
    <p:cSldViewPr snapToGrid="0"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IRE\Desktop\Epaisseu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Epaisseur d'isolant (en cm) pour obtenir une résistance thermique de R=5 m².K/W</c:v>
                </c:pt>
              </c:strCache>
            </c:strRef>
          </c:tx>
          <c:invertIfNegative val="0"/>
          <c:cat>
            <c:strRef>
              <c:f>Feuil1!$A$2:$A$17</c:f>
              <c:strCache>
                <c:ptCount val="16"/>
                <c:pt idx="0">
                  <c:v>Polyuréthane</c:v>
                </c:pt>
                <c:pt idx="1">
                  <c:v>Polystyrène expansé/extrudé</c:v>
                </c:pt>
                <c:pt idx="2">
                  <c:v>Laine de verre</c:v>
                </c:pt>
                <c:pt idx="3">
                  <c:v>Laine de bois</c:v>
                </c:pt>
                <c:pt idx="4">
                  <c:v>Fibre de cellulose</c:v>
                </c:pt>
                <c:pt idx="5">
                  <c:v>Laine de chanvre</c:v>
                </c:pt>
                <c:pt idx="6">
                  <c:v>Liège</c:v>
                </c:pt>
                <c:pt idx="7">
                  <c:v>Laine de roche</c:v>
                </c:pt>
                <c:pt idx="8">
                  <c:v>Béton de chanvre</c:v>
                </c:pt>
                <c:pt idx="9">
                  <c:v>Bois massif</c:v>
                </c:pt>
                <c:pt idx="10">
                  <c:v>Monomur</c:v>
                </c:pt>
                <c:pt idx="11">
                  <c:v>Béton de copeaux de bois</c:v>
                </c:pt>
                <c:pt idx="12">
                  <c:v>Béton cellulaire 600</c:v>
                </c:pt>
                <c:pt idx="13">
                  <c:v>Pierre (grès)</c:v>
                </c:pt>
                <c:pt idx="14">
                  <c:v>Brique pleine</c:v>
                </c:pt>
                <c:pt idx="15">
                  <c:v>Béton lourd</c:v>
                </c:pt>
              </c:strCache>
            </c:strRef>
          </c:cat>
          <c:val>
            <c:numRef>
              <c:f>Feuil1!$B$2:$B$17</c:f>
              <c:numCache>
                <c:formatCode>General</c:formatCode>
                <c:ptCount val="16"/>
                <c:pt idx="0">
                  <c:v>15</c:v>
                </c:pt>
                <c:pt idx="1">
                  <c:v>16</c:v>
                </c:pt>
                <c:pt idx="2">
                  <c:v>17.5</c:v>
                </c:pt>
                <c:pt idx="3">
                  <c:v>19</c:v>
                </c:pt>
                <c:pt idx="4">
                  <c:v>19</c:v>
                </c:pt>
                <c:pt idx="5">
                  <c:v>19.5</c:v>
                </c:pt>
                <c:pt idx="6">
                  <c:v>20</c:v>
                </c:pt>
                <c:pt idx="7">
                  <c:v>25</c:v>
                </c:pt>
                <c:pt idx="8">
                  <c:v>50</c:v>
                </c:pt>
                <c:pt idx="9">
                  <c:v>60</c:v>
                </c:pt>
                <c:pt idx="10">
                  <c:v>75</c:v>
                </c:pt>
                <c:pt idx="11">
                  <c:v>80</c:v>
                </c:pt>
                <c:pt idx="12">
                  <c:v>110.00000000000001</c:v>
                </c:pt>
                <c:pt idx="13">
                  <c:v>450</c:v>
                </c:pt>
                <c:pt idx="14">
                  <c:v>550</c:v>
                </c:pt>
                <c:pt idx="15">
                  <c:v>875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1194112"/>
        <c:axId val="91195648"/>
      </c:barChart>
      <c:catAx>
        <c:axId val="91194112"/>
        <c:scaling>
          <c:orientation val="maxMin"/>
        </c:scaling>
        <c:delete val="0"/>
        <c:axPos val="l"/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91195648"/>
        <c:crosses val="autoZero"/>
        <c:auto val="1"/>
        <c:lblAlgn val="ctr"/>
        <c:lblOffset val="100"/>
        <c:noMultiLvlLbl val="0"/>
      </c:catAx>
      <c:valAx>
        <c:axId val="91195648"/>
        <c:scaling>
          <c:orientation val="minMax"/>
          <c:max val="9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crossAx val="91194112"/>
        <c:crosses val="max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/>
            </a:pPr>
            <a:endParaRPr lang="fr-FR"/>
          </a:p>
        </c:txPr>
      </c:legendEntry>
      <c:layout>
        <c:manualLayout>
          <c:xMode val="edge"/>
          <c:yMode val="edge"/>
          <c:x val="5.8605668124912854E-3"/>
          <c:y val="0.88668104842252449"/>
          <c:w val="0.9941394569256583"/>
          <c:h val="0.113318928834672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0C220-B9E9-4965-8094-FC4AA84ECC6C}" type="datetimeFigureOut">
              <a:rPr lang="fr-FR" smtClean="0"/>
              <a:t>15/01/2015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B51D-52C7-4E91-8113-C8D19311B9F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34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A52D62-7827-4529-A8D1-B5104F9FC498}" type="datetimeFigureOut">
              <a:rPr lang="fr-FR"/>
              <a:pPr>
                <a:defRPr/>
              </a:pPr>
              <a:t>15/01/2015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038952-2395-48A6-B432-AEB55510A0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753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A7D199F-B203-47BD-9BB0-8B4FD609D320}" type="slidenum">
              <a:rPr lang="fr-FR" smtClean="0"/>
              <a:pPr eaLnBrk="1" hangingPunct="1"/>
              <a:t>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DE9A978-2B44-468A-8403-9D4AB48FCCC1}" type="slidenum">
              <a:rPr lang="fr-FR" smtClean="0"/>
              <a:pPr eaLnBrk="1" hangingPunct="1"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1E32C68-6950-440E-BCEC-1AAF4FD3788D}" type="slidenum">
              <a:rPr lang="fr-FR" smtClean="0"/>
              <a:pPr eaLnBrk="1" hangingPunct="1"/>
              <a:t>13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3930B05-6862-4F13-90E6-F079C3E7BED1}" type="slidenum">
              <a:rPr lang="fr-FR" smtClean="0"/>
              <a:pPr eaLnBrk="1" hangingPunct="1"/>
              <a:t>22</a:t>
            </a:fld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714625" y="2357438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2000" b="1" dirty="0" smtClean="0">
                <a:solidFill>
                  <a:srgbClr val="183C85"/>
                </a:solidFill>
                <a:latin typeface="Arial Narrow" pitchFamily="34" charset="0"/>
              </a:rPr>
              <a:t>en ALSACE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31840" y="2492896"/>
            <a:ext cx="5756176" cy="2160240"/>
          </a:xfrm>
        </p:spPr>
        <p:txBody>
          <a:bodyPr>
            <a:normAutofit/>
          </a:bodyPr>
          <a:lstStyle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400" b="1" kern="1200" baseline="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EF74-9F83-48E7-8533-24B07F8902A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 bwMode="auto">
          <a:xfrm>
            <a:off x="2111375" y="4996333"/>
            <a:ext cx="5464175" cy="79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9D328E"/>
              </a:buClr>
              <a:buSzPct val="100000"/>
              <a:buFont typeface="Arial" charset="0"/>
              <a:buNone/>
              <a:defRPr lang="fr-FR" sz="2200" b="1" kern="1200" dirty="0">
                <a:solidFill>
                  <a:srgbClr val="183C85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Wingdings" pitchFamily="2" charset="2"/>
              <a:buNone/>
              <a:defRPr lang="fr-FR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charset="0"/>
              <a:buNone/>
              <a:defRPr lang="fr-FR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charset="0"/>
              <a:buNone/>
              <a:defRPr lang="fr-FR"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charset="0"/>
              <a:buNone/>
              <a:defRPr lang="fr-FR"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lang="fr-FR" dirty="0" smtClean="0"/>
              <a:t>BOEHRER Victor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D328E"/>
              </a:buClr>
              <a:buSzTx/>
              <a:buFont typeface="Arial" charset="0"/>
              <a:buNone/>
              <a:tabLst/>
              <a:defRPr/>
            </a:pPr>
            <a:r>
              <a:rPr lang="fr-FR" dirty="0" smtClean="0"/>
              <a:t>Mis</a:t>
            </a:r>
            <a:r>
              <a:rPr lang="fr-FR" baseline="0" dirty="0" smtClean="0"/>
              <a:t> à jour le </a:t>
            </a:r>
            <a:fld id="{661E6E33-5AFE-40C6-B29D-36128499017B}" type="datetime1">
              <a:rPr lang="fr-FR" smtClean="0"/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D328E"/>
                </a:buClr>
                <a:buSzTx/>
                <a:buFont typeface="Arial" charset="0"/>
                <a:buNone/>
                <a:tabLst/>
                <a:defRPr/>
              </a:pPr>
              <a:t>15/01/2015</a:t>
            </a:fld>
            <a:endParaRPr lang="fr-FR" dirty="0" smtClean="0"/>
          </a:p>
        </p:txBody>
      </p:sp>
      <p:pic>
        <p:nvPicPr>
          <p:cNvPr id="9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21152"/>
            <a:ext cx="4156398" cy="83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11. Logos\1. Nouvelle charte\1. Pays\PSPP_logo_fd_blc_rvb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29" y="260648"/>
            <a:ext cx="3013143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9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2194"/>
            <a:ext cx="8229600" cy="4525963"/>
          </a:xfrm>
        </p:spPr>
        <p:txBody>
          <a:bodyPr/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●"/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Wingdings" pitchFamily="2" charset="2"/>
              <a:buChar char="è"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0F3E7-7B1E-4C54-9A76-4FBF064549A7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>
                <a:solidFill>
                  <a:srgbClr val="183C85"/>
                </a:solidFill>
              </a:defRPr>
            </a:lvl1pPr>
          </a:lstStyle>
          <a:p>
            <a:pPr>
              <a:defRPr/>
            </a:pPr>
            <a:fld id="{48821B33-0B3E-4BB0-BFBA-D3925AA0C5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6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9D328E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EBCE-26CB-4843-B858-5ED08C4C73AE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3393-BB84-4B24-B0FA-C2F82021C67B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9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2194"/>
            <a:ext cx="4038600" cy="4525963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2194"/>
            <a:ext cx="4038600" cy="4525963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spcBef>
                <a:spcPts val="600"/>
              </a:spcBef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83A5-D030-4E42-8618-68207597C745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8235-8218-4242-81DD-57AA557A631D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9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>
            <a:spLocks noChangeArrowheads="1"/>
          </p:cNvSpPr>
          <p:nvPr userDrawn="1"/>
        </p:nvSpPr>
        <p:spPr bwMode="auto">
          <a:xfrm>
            <a:off x="1201738" y="1412875"/>
            <a:ext cx="2603500" cy="3873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ÉLÉMENT A</a:t>
            </a:r>
          </a:p>
        </p:txBody>
      </p:sp>
      <p:sp>
        <p:nvSpPr>
          <p:cNvPr id="7" name="Rectangle à coins arrondis 6"/>
          <p:cNvSpPr>
            <a:spLocks noChangeArrowheads="1"/>
          </p:cNvSpPr>
          <p:nvPr userDrawn="1"/>
        </p:nvSpPr>
        <p:spPr bwMode="auto">
          <a:xfrm>
            <a:off x="5337175" y="1412875"/>
            <a:ext cx="2603500" cy="3873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ÉLÉMENT B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016869"/>
            <a:ext cx="4040188" cy="3951288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016869"/>
            <a:ext cx="4041775" cy="3951288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A940-CA6E-4804-8277-159713A6EFBD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22DE-8A5D-4338-8CE7-036006E55F4C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854F-FCC9-4382-9A49-4BC57BB47D85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BC82-B5F1-488C-88BC-A518AEED0E42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8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D328E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35897" y="260648"/>
            <a:ext cx="5050904" cy="5832648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18E9-90C7-4389-9907-DF8830F2FECF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59FA-EA36-4C68-B8F8-40F62141A423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93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D328E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029E-B1E5-487F-8989-1CE6B200F4F0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68B63-BE78-41B4-AADF-BFE395A19989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2194"/>
            <a:ext cx="8229600" cy="4525963"/>
          </a:xfrm>
        </p:spPr>
        <p:txBody>
          <a:bodyPr/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●"/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Wingdings" pitchFamily="2" charset="2"/>
              <a:buChar char="è"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>
                <a:solidFill>
                  <a:srgbClr val="183C85"/>
                </a:solidFill>
              </a:defRPr>
            </a:lvl1pPr>
          </a:lstStyle>
          <a:p>
            <a:pPr>
              <a:defRPr/>
            </a:pPr>
            <a:fld id="{48821B33-0B3E-4BB0-BFBA-D3925AA0C5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9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9D328E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3393-BB84-4B24-B0FA-C2F82021C67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77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2194"/>
            <a:ext cx="4038600" cy="4525963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2194"/>
            <a:ext cx="4038600" cy="4525963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spcBef>
                <a:spcPts val="600"/>
              </a:spcBef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8235-8218-4242-81DD-57AA557A631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62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>
            <a:spLocks noChangeArrowheads="1"/>
          </p:cNvSpPr>
          <p:nvPr userDrawn="1"/>
        </p:nvSpPr>
        <p:spPr bwMode="auto">
          <a:xfrm>
            <a:off x="1201738" y="1412875"/>
            <a:ext cx="2603500" cy="3873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chemeClr val="lt1"/>
                </a:solidFill>
                <a:latin typeface="+mn-lt"/>
              </a:rPr>
              <a:t>ÉLÉMENT A</a:t>
            </a:r>
          </a:p>
        </p:txBody>
      </p:sp>
      <p:sp>
        <p:nvSpPr>
          <p:cNvPr id="7" name="Rectangle à coins arrondis 6"/>
          <p:cNvSpPr>
            <a:spLocks noChangeArrowheads="1"/>
          </p:cNvSpPr>
          <p:nvPr userDrawn="1"/>
        </p:nvSpPr>
        <p:spPr bwMode="auto">
          <a:xfrm>
            <a:off x="5337175" y="1412875"/>
            <a:ext cx="2603500" cy="3873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chemeClr val="lt1"/>
                </a:solidFill>
                <a:latin typeface="+mn-lt"/>
              </a:rPr>
              <a:t>ÉLÉMENT B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016869"/>
            <a:ext cx="4040188" cy="3951288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016869"/>
            <a:ext cx="4041775" cy="3951288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22DE-8A5D-4338-8CE7-036006E55F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73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BC82-B5F1-488C-88BC-A518AEED0E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D328E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35897" y="260648"/>
            <a:ext cx="5050904" cy="5832648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59FA-EA36-4C68-B8F8-40F62141A42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60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D328E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68B63-BE78-41B4-AADF-BFE395A1998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6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714625" y="2357438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2000" b="1" dirty="0" smtClean="0">
                <a:solidFill>
                  <a:srgbClr val="183C85"/>
                </a:solidFill>
                <a:latin typeface="Arial Narrow" pitchFamily="34" charset="0"/>
              </a:rPr>
              <a:t>en ALSACE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31840" y="2492896"/>
            <a:ext cx="5756176" cy="2160240"/>
          </a:xfrm>
        </p:spPr>
        <p:txBody>
          <a:bodyPr>
            <a:normAutofit/>
          </a:bodyPr>
          <a:lstStyle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400" b="1" kern="1200" baseline="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0273-3D8A-4576-B25A-3A2CC3B37A8F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EF74-9F83-48E7-8533-24B07F8902AE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 bwMode="auto">
          <a:xfrm>
            <a:off x="2022475" y="4831233"/>
            <a:ext cx="5464175" cy="79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9D328E"/>
              </a:buClr>
              <a:buSzPct val="100000"/>
              <a:buFont typeface="Arial" charset="0"/>
              <a:buNone/>
              <a:defRPr lang="fr-FR" sz="2200" b="1" kern="1200" dirty="0">
                <a:solidFill>
                  <a:srgbClr val="183C85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Wingdings" pitchFamily="2" charset="2"/>
              <a:buNone/>
              <a:defRPr lang="fr-FR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charset="0"/>
              <a:buNone/>
              <a:defRPr lang="fr-FR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charset="0"/>
              <a:buNone/>
              <a:defRPr lang="fr-FR"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charset="0"/>
              <a:buNone/>
              <a:defRPr lang="fr-FR"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smtClean="0"/>
              <a:t>BOEHRER Victor</a:t>
            </a:r>
          </a:p>
          <a:p>
            <a:pPr>
              <a:buSzTx/>
              <a:defRPr/>
            </a:pPr>
            <a:r>
              <a:rPr altLang="fr-FR" sz="2400" smtClean="0"/>
              <a:t>Sarre-Union </a:t>
            </a:r>
            <a:r>
              <a:rPr smtClean="0"/>
              <a:t>le </a:t>
            </a:r>
            <a:fld id="{661E6E33-5AFE-40C6-B29D-36128499017B}" type="datetime1">
              <a:rPr smtClean="0"/>
              <a:pPr>
                <a:buSzTx/>
                <a:defRPr/>
              </a:pPr>
              <a:t>15/01/2015</a:t>
            </a:fld>
            <a:endParaRPr smtClean="0"/>
          </a:p>
        </p:txBody>
      </p:sp>
      <p:pic>
        <p:nvPicPr>
          <p:cNvPr id="9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21152"/>
            <a:ext cx="4156398" cy="83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11. Logos\1. Nouvelle charte\1. Pays\PSPP_logo_fd_blc_rvb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29" y="260648"/>
            <a:ext cx="3013143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44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503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654F1E-42A5-466F-B20F-84932380AE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3600" b="1" kern="1200" dirty="0">
          <a:solidFill>
            <a:srgbClr val="9D328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D328E"/>
        </a:buClr>
        <a:buFont typeface="Arial" charset="0"/>
        <a:buChar char="●"/>
        <a:defRPr lang="fr-FR" sz="2400" kern="1200" dirty="0">
          <a:solidFill>
            <a:srgbClr val="F395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Wingdings" pitchFamily="2" charset="2"/>
        <a:buChar char="è"/>
        <a:defRPr lang="fr-FR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Arial" charset="0"/>
        <a:buChar char="−"/>
        <a:defRPr lang="fr-FR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Arial" charset="0"/>
        <a:buChar char="−"/>
        <a:defRPr lang="fr-FR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Arial" charset="0"/>
        <a:buChar char="−"/>
        <a:defRPr lang="fr-FR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3C117-090D-4F1F-B4FD-5C9C28052E96}" type="datetime1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503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654F1E-42A5-466F-B20F-84932380AEDC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3600" b="1" kern="1200" dirty="0">
          <a:solidFill>
            <a:srgbClr val="9D328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D328E"/>
        </a:buClr>
        <a:buFont typeface="Arial" charset="0"/>
        <a:buChar char="●"/>
        <a:defRPr lang="fr-FR" sz="2400" kern="1200" dirty="0">
          <a:solidFill>
            <a:srgbClr val="F395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Wingdings" pitchFamily="2" charset="2"/>
        <a:buChar char="è"/>
        <a:defRPr lang="fr-FR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Arial" charset="0"/>
        <a:buChar char="−"/>
        <a:defRPr lang="fr-FR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Arial" charset="0"/>
        <a:buChar char="−"/>
        <a:defRPr lang="fr-FR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Arial" charset="0"/>
        <a:buChar char="−"/>
        <a:defRPr lang="fr-FR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detailpage&amp;v=lsLSiwEvUSo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ctrTitle"/>
          </p:nvPr>
        </p:nvSpPr>
        <p:spPr>
          <a:xfrm>
            <a:off x="3132138" y="2492375"/>
            <a:ext cx="5756275" cy="2160588"/>
          </a:xfrm>
        </p:spPr>
        <p:txBody>
          <a:bodyPr/>
          <a:lstStyle/>
          <a:p>
            <a:pPr eaLnBrk="1" hangingPunct="1"/>
            <a:r>
              <a:rPr dirty="0" smtClean="0"/>
              <a:t>Un conseiller Info Energie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Les défauts récurrents</a:t>
            </a:r>
          </a:p>
        </p:txBody>
      </p:sp>
      <p:sp>
        <p:nvSpPr>
          <p:cNvPr id="2048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4E8CDE-3817-4D9B-B80C-2E3843148D99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smtClean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7" name="Picture 2" descr="C:\Users\PROPRIETAIRE\Documents\FLIR\Thermo\DirZL\DC_2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57450"/>
            <a:ext cx="44640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PROPRIETAIRE\Documents\FLIR\Thermo\DirZL\IR_2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41613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982663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Caissons de volets : souvent mal ou peu </a:t>
            </a:r>
            <a:r>
              <a:rPr dirty="0" smtClean="0">
                <a:latin typeface="Arial" charset="0"/>
                <a:cs typeface="Arial" charset="0"/>
              </a:rPr>
              <a:t>isolés</a:t>
            </a:r>
          </a:p>
        </p:txBody>
      </p:sp>
    </p:spTree>
    <p:extLst>
      <p:ext uri="{BB962C8B-B14F-4D97-AF65-F5344CB8AC3E}">
        <p14:creationId xmlns:p14="http://schemas.microsoft.com/office/powerpoint/2010/main" val="13323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PROPRIETAIRE\Documents\FLIR\Thermo\Etanchéité\DC_2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916113"/>
            <a:ext cx="56959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549275"/>
          </a:xfrm>
        </p:spPr>
        <p:txBody>
          <a:bodyPr/>
          <a:lstStyle/>
          <a:p>
            <a:pPr>
              <a:defRPr/>
            </a:pPr>
            <a:r>
              <a:rPr/>
              <a:t>Etanchéité à l’air</a:t>
            </a:r>
          </a:p>
          <a:p>
            <a:pPr marL="0" indent="0">
              <a:buFont typeface="Arial" pitchFamily="34" charset="0"/>
              <a:buNone/>
              <a:defRPr/>
            </a:pPr>
            <a:endParaRPr/>
          </a:p>
        </p:txBody>
      </p:sp>
      <p:sp>
        <p:nvSpPr>
          <p:cNvPr id="235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3BA96D-227B-4400-B8FD-F609049EF820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23559" name="Titre 8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Les défauts récurrents</a:t>
            </a:r>
          </a:p>
        </p:txBody>
      </p:sp>
      <p:pic>
        <p:nvPicPr>
          <p:cNvPr id="45058" name="Picture 2" descr="C:\Users\PROPRIETAIRE\Documents\FLIR\Thermo\Etanchéité\IR_2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30563"/>
            <a:ext cx="26638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PROPRIETAIRE\Documents\FLIR\Thermo\DirK\DC_1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298700"/>
            <a:ext cx="489902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549275"/>
          </a:xfrm>
        </p:spPr>
        <p:txBody>
          <a:bodyPr/>
          <a:lstStyle/>
          <a:p>
            <a:pPr>
              <a:defRPr/>
            </a:pPr>
            <a:r>
              <a:rPr/>
              <a:t>Visualisation de planchers chauffants</a:t>
            </a:r>
          </a:p>
          <a:p>
            <a:pPr marL="0" indent="0">
              <a:buFont typeface="Arial" pitchFamily="34" charset="0"/>
              <a:buNone/>
              <a:defRPr/>
            </a:pPr>
            <a:endParaRPr/>
          </a:p>
        </p:txBody>
      </p:sp>
      <p:sp>
        <p:nvSpPr>
          <p:cNvPr id="2458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8602BA2-736D-4103-8890-853DD2DDCB7E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24583" name="Titre 8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Autres applications dans le bâtiment</a:t>
            </a:r>
          </a:p>
        </p:txBody>
      </p:sp>
      <p:pic>
        <p:nvPicPr>
          <p:cNvPr id="23560" name="Picture 2" descr="C:\Users\PROPRIETAIRE\Documents\FLIR\Thermo\DirK\IR_1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81250"/>
            <a:ext cx="40846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ctrTitle"/>
          </p:nvPr>
        </p:nvSpPr>
        <p:spPr>
          <a:xfrm>
            <a:off x="3132138" y="2492375"/>
            <a:ext cx="5756275" cy="2160588"/>
          </a:xfrm>
        </p:spPr>
        <p:txBody>
          <a:bodyPr/>
          <a:lstStyle/>
          <a:p>
            <a:pPr eaLnBrk="1" hangingPunct="1"/>
            <a:r>
              <a:rPr dirty="0"/>
              <a:t>Les </a:t>
            </a:r>
            <a:r>
              <a:rPr dirty="0" smtClean="0"/>
              <a:t>clés pour</a:t>
            </a:r>
            <a:br>
              <a:rPr dirty="0" smtClean="0"/>
            </a:br>
            <a:r>
              <a:rPr dirty="0" smtClean="0"/>
              <a:t> </a:t>
            </a:r>
            <a:r>
              <a:rPr dirty="0"/>
              <a:t>réussir son projet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310062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  <a:sym typeface="Wingdings" pitchFamily="2" charset="2"/>
              </a:rPr>
              <a:t>La démarche Négawatt</a:t>
            </a:r>
            <a:endParaRPr dirty="0" smtClean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Les 3 grands principes de la maîtrise de l'énergie</a:t>
            </a:r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4356100" y="2492896"/>
            <a:ext cx="4176713" cy="646331"/>
            <a:chOff x="4355976" y="2492430"/>
            <a:chExt cx="4176464" cy="647026"/>
          </a:xfrm>
        </p:grpSpPr>
        <p:sp>
          <p:nvSpPr>
            <p:cNvPr id="11" name="ZoneTexte 7"/>
            <p:cNvSpPr txBox="1">
              <a:spLocks noChangeArrowheads="1"/>
            </p:cNvSpPr>
            <p:nvPr/>
          </p:nvSpPr>
          <p:spPr bwMode="auto">
            <a:xfrm>
              <a:off x="5220072" y="2492430"/>
              <a:ext cx="3312368" cy="64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lvl="1" eaLnBrk="1" hangingPunct="1"/>
              <a:r>
                <a:rPr lang="fr-FR" dirty="0"/>
                <a:t>A</a:t>
              </a:r>
              <a:r>
                <a:rPr lang="fr-FR" dirty="0" smtClean="0"/>
                <a:t>rrêt </a:t>
              </a:r>
              <a:r>
                <a:rPr lang="fr-FR" dirty="0"/>
                <a:t>du superflu…</a:t>
              </a:r>
            </a:p>
            <a:p>
              <a:pPr eaLnBrk="1" hangingPunct="1"/>
              <a:endParaRPr lang="fr-FR" dirty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4355976" y="2709631"/>
              <a:ext cx="863549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4500563" y="3646765"/>
            <a:ext cx="4175125" cy="646331"/>
            <a:chOff x="4355976" y="2514152"/>
            <a:chExt cx="4176464" cy="645915"/>
          </a:xfrm>
        </p:grpSpPr>
        <p:sp>
          <p:nvSpPr>
            <p:cNvPr id="14" name="ZoneTexte 12"/>
            <p:cNvSpPr txBox="1">
              <a:spLocks noChangeArrowheads="1"/>
            </p:cNvSpPr>
            <p:nvPr/>
          </p:nvSpPr>
          <p:spPr bwMode="auto">
            <a:xfrm>
              <a:off x="5220072" y="2514152"/>
              <a:ext cx="3312368" cy="6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lvl="1" eaLnBrk="1" hangingPunct="1"/>
              <a:r>
                <a:rPr lang="fr-FR" dirty="0"/>
                <a:t>Matériel performant, </a:t>
              </a:r>
              <a:r>
                <a:rPr lang="fr-FR" dirty="0" smtClean="0"/>
                <a:t>isolation…</a:t>
              </a:r>
              <a:endParaRPr lang="fr-FR" dirty="0"/>
            </a:p>
            <a:p>
              <a:pPr eaLnBrk="1" hangingPunct="1"/>
              <a:endParaRPr lang="fr-FR" dirty="0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4355976" y="2709010"/>
              <a:ext cx="863877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4500563" y="4798893"/>
            <a:ext cx="4175125" cy="646331"/>
            <a:chOff x="4355976" y="2494831"/>
            <a:chExt cx="4176464" cy="646427"/>
          </a:xfrm>
        </p:grpSpPr>
        <p:sp>
          <p:nvSpPr>
            <p:cNvPr id="17" name="ZoneTexte 15"/>
            <p:cNvSpPr txBox="1">
              <a:spLocks noChangeArrowheads="1"/>
            </p:cNvSpPr>
            <p:nvPr/>
          </p:nvSpPr>
          <p:spPr bwMode="auto">
            <a:xfrm>
              <a:off x="5220072" y="2494831"/>
              <a:ext cx="3312368" cy="64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lvl="1" eaLnBrk="1" hangingPunct="1"/>
              <a:r>
                <a:rPr lang="fr-FR" dirty="0" smtClean="0"/>
                <a:t>Énergies renouvelables</a:t>
              </a:r>
              <a:endParaRPr lang="fr-FR" dirty="0"/>
            </a:p>
            <a:p>
              <a:pPr eaLnBrk="1" hangingPunct="1"/>
              <a:endParaRPr lang="fr-FR" dirty="0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355976" y="2709296"/>
              <a:ext cx="863877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174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1. Valoriser les apports solaires</a:t>
            </a:r>
          </a:p>
        </p:txBody>
      </p:sp>
      <p:sp>
        <p:nvSpPr>
          <p:cNvPr id="27651" name="Espace réservé du contenu 1"/>
          <p:cNvSpPr>
            <a:spLocks noGrp="1"/>
          </p:cNvSpPr>
          <p:nvPr>
            <p:ph idx="1"/>
          </p:nvPr>
        </p:nvSpPr>
        <p:spPr>
          <a:xfrm>
            <a:off x="847725" y="1773238"/>
            <a:ext cx="3898900" cy="935037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Bâtiment compact et ouvert au soleil</a:t>
            </a:r>
          </a:p>
        </p:txBody>
      </p:sp>
      <p:sp>
        <p:nvSpPr>
          <p:cNvPr id="2765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F60911-CFF1-445A-838B-081C4B134904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27655" name="Picture 2" descr="\\192.168.2.250\structure_pspp\23. Pole Efficacite Energetique\EIE\10 - Animations\Balade Thermographique\Images PPT\orientation-fene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852738"/>
            <a:ext cx="39195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\\192.168.2.250\structure_pspp\23. Pole Efficacite Energetique\EIE\10 - Animations\Balade Thermographique\Images PPT\debords-to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2670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2. Isoler ses parois</a:t>
            </a:r>
          </a:p>
        </p:txBody>
      </p:sp>
      <p:sp>
        <p:nvSpPr>
          <p:cNvPr id="2867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3923E3-79CD-433A-9807-E24B12B2F132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28678" name="Picture 2" descr="\\192.168.2.250\structure_pspp\23. Pole Efficacite Energetique\EIE\10 - Animations\Balade Thermographique\Images PPT\Isol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34430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phiqu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14887"/>
              </p:ext>
            </p:extLst>
          </p:nvPr>
        </p:nvGraphicFramePr>
        <p:xfrm>
          <a:off x="0" y="1196752"/>
          <a:ext cx="9144000" cy="534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rme libre 40"/>
          <p:cNvSpPr/>
          <p:nvPr/>
        </p:nvSpPr>
        <p:spPr>
          <a:xfrm>
            <a:off x="6168119" y="1994275"/>
            <a:ext cx="2367716" cy="3246513"/>
          </a:xfrm>
          <a:custGeom>
            <a:avLst/>
            <a:gdLst>
              <a:gd name="connsiteX0" fmla="*/ 0 w 2339340"/>
              <a:gd name="connsiteY0" fmla="*/ 0 h 3116580"/>
              <a:gd name="connsiteX1" fmla="*/ 449580 w 2339340"/>
              <a:gd name="connsiteY1" fmla="*/ 0 h 3116580"/>
              <a:gd name="connsiteX2" fmla="*/ 449580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49580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75459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61171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79107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298132 w 2339340"/>
              <a:gd name="connsiteY6" fmla="*/ 3107055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8962"/>
              <a:gd name="connsiteX1" fmla="*/ 470696 w 2339340"/>
              <a:gd name="connsiteY1" fmla="*/ 0 h 3118962"/>
              <a:gd name="connsiteX2" fmla="*/ 470696 w 2339340"/>
              <a:gd name="connsiteY2" fmla="*/ 1242060 h 3118962"/>
              <a:gd name="connsiteX3" fmla="*/ 2339340 w 2339340"/>
              <a:gd name="connsiteY3" fmla="*/ 1242060 h 3118962"/>
              <a:gd name="connsiteX4" fmla="*/ 2339340 w 2339340"/>
              <a:gd name="connsiteY4" fmla="*/ 1752600 h 3118962"/>
              <a:gd name="connsiteX5" fmla="*/ 469583 w 2339340"/>
              <a:gd name="connsiteY5" fmla="*/ 1757362 h 3118962"/>
              <a:gd name="connsiteX6" fmla="*/ 469582 w 2339340"/>
              <a:gd name="connsiteY6" fmla="*/ 3118962 h 3118962"/>
              <a:gd name="connsiteX7" fmla="*/ 0 w 2339340"/>
              <a:gd name="connsiteY7" fmla="*/ 3116580 h 3118962"/>
              <a:gd name="connsiteX8" fmla="*/ 0 w 2339340"/>
              <a:gd name="connsiteY8" fmla="*/ 0 h 3118962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71963 w 2339340"/>
              <a:gd name="connsiteY6" fmla="*/ 3114199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4199"/>
              <a:gd name="connsiteX1" fmla="*/ 470696 w 2339340"/>
              <a:gd name="connsiteY1" fmla="*/ 0 h 3114199"/>
              <a:gd name="connsiteX2" fmla="*/ 470696 w 2339340"/>
              <a:gd name="connsiteY2" fmla="*/ 1242060 h 3114199"/>
              <a:gd name="connsiteX3" fmla="*/ 2339340 w 2339340"/>
              <a:gd name="connsiteY3" fmla="*/ 1242060 h 3114199"/>
              <a:gd name="connsiteX4" fmla="*/ 2339340 w 2339340"/>
              <a:gd name="connsiteY4" fmla="*/ 1752600 h 3114199"/>
              <a:gd name="connsiteX5" fmla="*/ 469583 w 2339340"/>
              <a:gd name="connsiteY5" fmla="*/ 1757362 h 3114199"/>
              <a:gd name="connsiteX6" fmla="*/ 471963 w 2339340"/>
              <a:gd name="connsiteY6" fmla="*/ 3114199 h 3114199"/>
              <a:gd name="connsiteX7" fmla="*/ 0 w 2339340"/>
              <a:gd name="connsiteY7" fmla="*/ 3109437 h 3114199"/>
              <a:gd name="connsiteX8" fmla="*/ 0 w 2339340"/>
              <a:gd name="connsiteY8" fmla="*/ 0 h 3114199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114199 h 3117077"/>
              <a:gd name="connsiteX7" fmla="*/ 5616 w 2339340"/>
              <a:gd name="connsiteY7" fmla="*/ 3117077 h 3117077"/>
              <a:gd name="connsiteX8" fmla="*/ 0 w 2339340"/>
              <a:gd name="connsiteY8" fmla="*/ 3109437 h 3117077"/>
              <a:gd name="connsiteX9" fmla="*/ 0 w 2339340"/>
              <a:gd name="connsiteY9" fmla="*/ 0 h 3117077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007302 h 3117077"/>
              <a:gd name="connsiteX7" fmla="*/ 5616 w 2339340"/>
              <a:gd name="connsiteY7" fmla="*/ 3117077 h 3117077"/>
              <a:gd name="connsiteX8" fmla="*/ 0 w 2339340"/>
              <a:gd name="connsiteY8" fmla="*/ 3109437 h 3117077"/>
              <a:gd name="connsiteX9" fmla="*/ 0 w 2339340"/>
              <a:gd name="connsiteY9" fmla="*/ 0 h 3117077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007302 h 3117077"/>
              <a:gd name="connsiteX7" fmla="*/ 5616 w 2339340"/>
              <a:gd name="connsiteY7" fmla="*/ 3117077 h 3117077"/>
              <a:gd name="connsiteX8" fmla="*/ 0 w 2339340"/>
              <a:gd name="connsiteY8" fmla="*/ 0 h 3117077"/>
              <a:gd name="connsiteX0" fmla="*/ 0 w 2339340"/>
              <a:gd name="connsiteY0" fmla="*/ 0 h 3022906"/>
              <a:gd name="connsiteX1" fmla="*/ 470696 w 2339340"/>
              <a:gd name="connsiteY1" fmla="*/ 0 h 3022906"/>
              <a:gd name="connsiteX2" fmla="*/ 470696 w 2339340"/>
              <a:gd name="connsiteY2" fmla="*/ 1242060 h 3022906"/>
              <a:gd name="connsiteX3" fmla="*/ 2339340 w 2339340"/>
              <a:gd name="connsiteY3" fmla="*/ 1242060 h 3022906"/>
              <a:gd name="connsiteX4" fmla="*/ 2339340 w 2339340"/>
              <a:gd name="connsiteY4" fmla="*/ 1752600 h 3022906"/>
              <a:gd name="connsiteX5" fmla="*/ 469583 w 2339340"/>
              <a:gd name="connsiteY5" fmla="*/ 1757362 h 3022906"/>
              <a:gd name="connsiteX6" fmla="*/ 471963 w 2339340"/>
              <a:gd name="connsiteY6" fmla="*/ 3007302 h 3022906"/>
              <a:gd name="connsiteX7" fmla="*/ 8330 w 2339340"/>
              <a:gd name="connsiteY7" fmla="*/ 3022906 h 3022906"/>
              <a:gd name="connsiteX8" fmla="*/ 0 w 2339340"/>
              <a:gd name="connsiteY8" fmla="*/ 0 h 3022906"/>
              <a:gd name="connsiteX0" fmla="*/ 0 w 2339340"/>
              <a:gd name="connsiteY0" fmla="*/ 0 h 3012725"/>
              <a:gd name="connsiteX1" fmla="*/ 470696 w 2339340"/>
              <a:gd name="connsiteY1" fmla="*/ 0 h 3012725"/>
              <a:gd name="connsiteX2" fmla="*/ 470696 w 2339340"/>
              <a:gd name="connsiteY2" fmla="*/ 1242060 h 3012725"/>
              <a:gd name="connsiteX3" fmla="*/ 2339340 w 2339340"/>
              <a:gd name="connsiteY3" fmla="*/ 1242060 h 3012725"/>
              <a:gd name="connsiteX4" fmla="*/ 2339340 w 2339340"/>
              <a:gd name="connsiteY4" fmla="*/ 1752600 h 3012725"/>
              <a:gd name="connsiteX5" fmla="*/ 469583 w 2339340"/>
              <a:gd name="connsiteY5" fmla="*/ 1757362 h 3012725"/>
              <a:gd name="connsiteX6" fmla="*/ 471963 w 2339340"/>
              <a:gd name="connsiteY6" fmla="*/ 3007302 h 3012725"/>
              <a:gd name="connsiteX7" fmla="*/ 8330 w 2339340"/>
              <a:gd name="connsiteY7" fmla="*/ 3012725 h 3012725"/>
              <a:gd name="connsiteX8" fmla="*/ 0 w 2339340"/>
              <a:gd name="connsiteY8" fmla="*/ 0 h 3012725"/>
              <a:gd name="connsiteX0" fmla="*/ 0 w 2339340"/>
              <a:gd name="connsiteY0" fmla="*/ 0 h 3007302"/>
              <a:gd name="connsiteX1" fmla="*/ 470696 w 2339340"/>
              <a:gd name="connsiteY1" fmla="*/ 0 h 3007302"/>
              <a:gd name="connsiteX2" fmla="*/ 470696 w 2339340"/>
              <a:gd name="connsiteY2" fmla="*/ 1242060 h 3007302"/>
              <a:gd name="connsiteX3" fmla="*/ 2339340 w 2339340"/>
              <a:gd name="connsiteY3" fmla="*/ 1242060 h 3007302"/>
              <a:gd name="connsiteX4" fmla="*/ 2339340 w 2339340"/>
              <a:gd name="connsiteY4" fmla="*/ 1752600 h 3007302"/>
              <a:gd name="connsiteX5" fmla="*/ 469583 w 2339340"/>
              <a:gd name="connsiteY5" fmla="*/ 1757362 h 3007302"/>
              <a:gd name="connsiteX6" fmla="*/ 471963 w 2339340"/>
              <a:gd name="connsiteY6" fmla="*/ 3007302 h 3007302"/>
              <a:gd name="connsiteX7" fmla="*/ 8330 w 2339340"/>
              <a:gd name="connsiteY7" fmla="*/ 3005089 h 3007302"/>
              <a:gd name="connsiteX8" fmla="*/ 0 w 2339340"/>
              <a:gd name="connsiteY8" fmla="*/ 0 h 3007302"/>
              <a:gd name="connsiteX0" fmla="*/ 0 w 2339340"/>
              <a:gd name="connsiteY0" fmla="*/ 0 h 3015269"/>
              <a:gd name="connsiteX1" fmla="*/ 470696 w 2339340"/>
              <a:gd name="connsiteY1" fmla="*/ 0 h 3015269"/>
              <a:gd name="connsiteX2" fmla="*/ 470696 w 2339340"/>
              <a:gd name="connsiteY2" fmla="*/ 1242060 h 3015269"/>
              <a:gd name="connsiteX3" fmla="*/ 2339340 w 2339340"/>
              <a:gd name="connsiteY3" fmla="*/ 1242060 h 3015269"/>
              <a:gd name="connsiteX4" fmla="*/ 2339340 w 2339340"/>
              <a:gd name="connsiteY4" fmla="*/ 1752600 h 3015269"/>
              <a:gd name="connsiteX5" fmla="*/ 469583 w 2339340"/>
              <a:gd name="connsiteY5" fmla="*/ 1757362 h 3015269"/>
              <a:gd name="connsiteX6" fmla="*/ 471963 w 2339340"/>
              <a:gd name="connsiteY6" fmla="*/ 3007302 h 3015269"/>
              <a:gd name="connsiteX7" fmla="*/ 8330 w 2339340"/>
              <a:gd name="connsiteY7" fmla="*/ 3015269 h 3015269"/>
              <a:gd name="connsiteX8" fmla="*/ 0 w 2339340"/>
              <a:gd name="connsiteY8" fmla="*/ 0 h 3015269"/>
              <a:gd name="connsiteX0" fmla="*/ 0 w 2339340"/>
              <a:gd name="connsiteY0" fmla="*/ 0 h 3007633"/>
              <a:gd name="connsiteX1" fmla="*/ 470696 w 2339340"/>
              <a:gd name="connsiteY1" fmla="*/ 0 h 3007633"/>
              <a:gd name="connsiteX2" fmla="*/ 470696 w 2339340"/>
              <a:gd name="connsiteY2" fmla="*/ 1242060 h 3007633"/>
              <a:gd name="connsiteX3" fmla="*/ 2339340 w 2339340"/>
              <a:gd name="connsiteY3" fmla="*/ 1242060 h 3007633"/>
              <a:gd name="connsiteX4" fmla="*/ 2339340 w 2339340"/>
              <a:gd name="connsiteY4" fmla="*/ 1752600 h 3007633"/>
              <a:gd name="connsiteX5" fmla="*/ 469583 w 2339340"/>
              <a:gd name="connsiteY5" fmla="*/ 1757362 h 3007633"/>
              <a:gd name="connsiteX6" fmla="*/ 471963 w 2339340"/>
              <a:gd name="connsiteY6" fmla="*/ 3007302 h 3007633"/>
              <a:gd name="connsiteX7" fmla="*/ 6295 w 2339340"/>
              <a:gd name="connsiteY7" fmla="*/ 3007633 h 3007633"/>
              <a:gd name="connsiteX8" fmla="*/ 0 w 2339340"/>
              <a:gd name="connsiteY8" fmla="*/ 0 h 300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340" h="3007633">
                <a:moveTo>
                  <a:pt x="0" y="0"/>
                </a:moveTo>
                <a:lnTo>
                  <a:pt x="470696" y="0"/>
                </a:lnTo>
                <a:cubicBezTo>
                  <a:pt x="469108" y="414020"/>
                  <a:pt x="472284" y="828040"/>
                  <a:pt x="470696" y="1242060"/>
                </a:cubicBezTo>
                <a:lnTo>
                  <a:pt x="2339340" y="1242060"/>
                </a:lnTo>
                <a:lnTo>
                  <a:pt x="2339340" y="1752600"/>
                </a:lnTo>
                <a:lnTo>
                  <a:pt x="469583" y="1757362"/>
                </a:lnTo>
                <a:cubicBezTo>
                  <a:pt x="471170" y="2210435"/>
                  <a:pt x="470376" y="2554229"/>
                  <a:pt x="471963" y="3007302"/>
                </a:cubicBezTo>
                <a:lnTo>
                  <a:pt x="6295" y="3007633"/>
                </a:lnTo>
                <a:cubicBezTo>
                  <a:pt x="3518" y="1999998"/>
                  <a:pt x="2777" y="1007635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258218" y="1994620"/>
            <a:ext cx="431800" cy="3246513"/>
          </a:xfrm>
          <a:prstGeom prst="rect">
            <a:avLst/>
          </a:prstGeom>
          <a:pattFill prst="divot">
            <a:fgClr>
              <a:schemeClr val="bg1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grpSp>
        <p:nvGrpSpPr>
          <p:cNvPr id="9" name="Groupe 5"/>
          <p:cNvGrpSpPr>
            <a:grpSpLocks/>
          </p:cNvGrpSpPr>
          <p:nvPr/>
        </p:nvGrpSpPr>
        <p:grpSpPr bwMode="auto">
          <a:xfrm rot="5400000">
            <a:off x="840223" y="3409914"/>
            <a:ext cx="3246513" cy="415924"/>
            <a:chOff x="166996" y="3369569"/>
            <a:chExt cx="6937804" cy="309275"/>
          </a:xfrm>
        </p:grpSpPr>
        <p:sp>
          <p:nvSpPr>
            <p:cNvPr id="36" name="Forme libre 35"/>
            <p:cNvSpPr/>
            <p:nvPr/>
          </p:nvSpPr>
          <p:spPr>
            <a:xfrm>
              <a:off x="3637657" y="3376651"/>
              <a:ext cx="3467143" cy="302193"/>
            </a:xfrm>
            <a:custGeom>
              <a:avLst/>
              <a:gdLst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808961"/>
                <a:gd name="connsiteY0" fmla="*/ 781076 h 868068"/>
                <a:gd name="connsiteX1" fmla="*/ 622300 w 6808961"/>
                <a:gd name="connsiteY1" fmla="*/ 25426 h 868068"/>
                <a:gd name="connsiteX2" fmla="*/ 971550 w 6808961"/>
                <a:gd name="connsiteY2" fmla="*/ 793776 h 868068"/>
                <a:gd name="connsiteX3" fmla="*/ 1562100 w 6808961"/>
                <a:gd name="connsiteY3" fmla="*/ 6376 h 868068"/>
                <a:gd name="connsiteX4" fmla="*/ 1968500 w 6808961"/>
                <a:gd name="connsiteY4" fmla="*/ 800126 h 868068"/>
                <a:gd name="connsiteX5" fmla="*/ 2501900 w 6808961"/>
                <a:gd name="connsiteY5" fmla="*/ 6376 h 868068"/>
                <a:gd name="connsiteX6" fmla="*/ 2901950 w 6808961"/>
                <a:gd name="connsiteY6" fmla="*/ 800126 h 868068"/>
                <a:gd name="connsiteX7" fmla="*/ 3473450 w 6808961"/>
                <a:gd name="connsiteY7" fmla="*/ 6376 h 868068"/>
                <a:gd name="connsiteX8" fmla="*/ 3860800 w 6808961"/>
                <a:gd name="connsiteY8" fmla="*/ 787426 h 868068"/>
                <a:gd name="connsiteX9" fmla="*/ 4381500 w 6808961"/>
                <a:gd name="connsiteY9" fmla="*/ 26 h 868068"/>
                <a:gd name="connsiteX10" fmla="*/ 4838700 w 6808961"/>
                <a:gd name="connsiteY10" fmla="*/ 793776 h 868068"/>
                <a:gd name="connsiteX11" fmla="*/ 5353050 w 6808961"/>
                <a:gd name="connsiteY11" fmla="*/ 26 h 868068"/>
                <a:gd name="connsiteX12" fmla="*/ 5784850 w 6808961"/>
                <a:gd name="connsiteY12" fmla="*/ 774726 h 868068"/>
                <a:gd name="connsiteX13" fmla="*/ 6254750 w 6808961"/>
                <a:gd name="connsiteY13" fmla="*/ 26 h 868068"/>
                <a:gd name="connsiteX14" fmla="*/ 6775450 w 6808961"/>
                <a:gd name="connsiteY14" fmla="*/ 806476 h 868068"/>
                <a:gd name="connsiteX15" fmla="*/ 6756400 w 6808961"/>
                <a:gd name="connsiteY15" fmla="*/ 812826 h 868068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80"/>
                <a:gd name="connsiteY0" fmla="*/ 781076 h 806476"/>
                <a:gd name="connsiteX1" fmla="*/ 622300 w 7221280"/>
                <a:gd name="connsiteY1" fmla="*/ 25426 h 806476"/>
                <a:gd name="connsiteX2" fmla="*/ 971550 w 7221280"/>
                <a:gd name="connsiteY2" fmla="*/ 793776 h 806476"/>
                <a:gd name="connsiteX3" fmla="*/ 1562100 w 7221280"/>
                <a:gd name="connsiteY3" fmla="*/ 6376 h 806476"/>
                <a:gd name="connsiteX4" fmla="*/ 1968500 w 7221280"/>
                <a:gd name="connsiteY4" fmla="*/ 800126 h 806476"/>
                <a:gd name="connsiteX5" fmla="*/ 2501900 w 7221280"/>
                <a:gd name="connsiteY5" fmla="*/ 6376 h 806476"/>
                <a:gd name="connsiteX6" fmla="*/ 2901950 w 7221280"/>
                <a:gd name="connsiteY6" fmla="*/ 800126 h 806476"/>
                <a:gd name="connsiteX7" fmla="*/ 3473450 w 7221280"/>
                <a:gd name="connsiteY7" fmla="*/ 6376 h 806476"/>
                <a:gd name="connsiteX8" fmla="*/ 3860800 w 7221280"/>
                <a:gd name="connsiteY8" fmla="*/ 787426 h 806476"/>
                <a:gd name="connsiteX9" fmla="*/ 4381500 w 7221280"/>
                <a:gd name="connsiteY9" fmla="*/ 26 h 806476"/>
                <a:gd name="connsiteX10" fmla="*/ 4838700 w 7221280"/>
                <a:gd name="connsiteY10" fmla="*/ 793776 h 806476"/>
                <a:gd name="connsiteX11" fmla="*/ 5353050 w 7221280"/>
                <a:gd name="connsiteY11" fmla="*/ 26 h 806476"/>
                <a:gd name="connsiteX12" fmla="*/ 5784850 w 7221280"/>
                <a:gd name="connsiteY12" fmla="*/ 774726 h 806476"/>
                <a:gd name="connsiteX13" fmla="*/ 6254750 w 7221280"/>
                <a:gd name="connsiteY13" fmla="*/ 26 h 806476"/>
                <a:gd name="connsiteX14" fmla="*/ 6775450 w 7221280"/>
                <a:gd name="connsiteY14" fmla="*/ 806476 h 806476"/>
                <a:gd name="connsiteX15" fmla="*/ 7221220 w 7221280"/>
                <a:gd name="connsiteY15" fmla="*/ 510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5450" h="806476">
                  <a:moveTo>
                    <a:pt x="0" y="781076"/>
                  </a:moveTo>
                  <a:cubicBezTo>
                    <a:pt x="382587" y="798432"/>
                    <a:pt x="460375" y="23309"/>
                    <a:pt x="622300" y="25426"/>
                  </a:cubicBezTo>
                  <a:cubicBezTo>
                    <a:pt x="784225" y="27543"/>
                    <a:pt x="814917" y="796951"/>
                    <a:pt x="971550" y="793776"/>
                  </a:cubicBezTo>
                  <a:cubicBezTo>
                    <a:pt x="1128183" y="790601"/>
                    <a:pt x="1395942" y="5318"/>
                    <a:pt x="1562100" y="6376"/>
                  </a:cubicBezTo>
                  <a:cubicBezTo>
                    <a:pt x="1728258" y="7434"/>
                    <a:pt x="1811867" y="800126"/>
                    <a:pt x="1968500" y="800126"/>
                  </a:cubicBezTo>
                  <a:cubicBezTo>
                    <a:pt x="2125133" y="800126"/>
                    <a:pt x="2346325" y="6376"/>
                    <a:pt x="2501900" y="6376"/>
                  </a:cubicBezTo>
                  <a:cubicBezTo>
                    <a:pt x="2657475" y="6376"/>
                    <a:pt x="2740025" y="800126"/>
                    <a:pt x="2901950" y="800126"/>
                  </a:cubicBezTo>
                  <a:cubicBezTo>
                    <a:pt x="3063875" y="800126"/>
                    <a:pt x="3313642" y="8493"/>
                    <a:pt x="3473450" y="6376"/>
                  </a:cubicBezTo>
                  <a:cubicBezTo>
                    <a:pt x="3633258" y="4259"/>
                    <a:pt x="3709458" y="788484"/>
                    <a:pt x="3860800" y="787426"/>
                  </a:cubicBezTo>
                  <a:cubicBezTo>
                    <a:pt x="4012142" y="786368"/>
                    <a:pt x="4218517" y="-1032"/>
                    <a:pt x="4381500" y="26"/>
                  </a:cubicBezTo>
                  <a:cubicBezTo>
                    <a:pt x="4544483" y="1084"/>
                    <a:pt x="4676775" y="793776"/>
                    <a:pt x="4838700" y="793776"/>
                  </a:cubicBezTo>
                  <a:cubicBezTo>
                    <a:pt x="5000625" y="793776"/>
                    <a:pt x="5195358" y="3201"/>
                    <a:pt x="5353050" y="26"/>
                  </a:cubicBezTo>
                  <a:cubicBezTo>
                    <a:pt x="5510742" y="-3149"/>
                    <a:pt x="5634567" y="774726"/>
                    <a:pt x="5784850" y="774726"/>
                  </a:cubicBezTo>
                  <a:cubicBezTo>
                    <a:pt x="5935133" y="774726"/>
                    <a:pt x="6089650" y="-5266"/>
                    <a:pt x="6254750" y="26"/>
                  </a:cubicBezTo>
                  <a:cubicBezTo>
                    <a:pt x="6419850" y="5318"/>
                    <a:pt x="6437630" y="794517"/>
                    <a:pt x="6775450" y="8064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166996" y="3369569"/>
              <a:ext cx="3470661" cy="302193"/>
            </a:xfrm>
            <a:custGeom>
              <a:avLst/>
              <a:gdLst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808961"/>
                <a:gd name="connsiteY0" fmla="*/ 781076 h 868068"/>
                <a:gd name="connsiteX1" fmla="*/ 622300 w 6808961"/>
                <a:gd name="connsiteY1" fmla="*/ 25426 h 868068"/>
                <a:gd name="connsiteX2" fmla="*/ 971550 w 6808961"/>
                <a:gd name="connsiteY2" fmla="*/ 793776 h 868068"/>
                <a:gd name="connsiteX3" fmla="*/ 1562100 w 6808961"/>
                <a:gd name="connsiteY3" fmla="*/ 6376 h 868068"/>
                <a:gd name="connsiteX4" fmla="*/ 1968500 w 6808961"/>
                <a:gd name="connsiteY4" fmla="*/ 800126 h 868068"/>
                <a:gd name="connsiteX5" fmla="*/ 2501900 w 6808961"/>
                <a:gd name="connsiteY5" fmla="*/ 6376 h 868068"/>
                <a:gd name="connsiteX6" fmla="*/ 2901950 w 6808961"/>
                <a:gd name="connsiteY6" fmla="*/ 800126 h 868068"/>
                <a:gd name="connsiteX7" fmla="*/ 3473450 w 6808961"/>
                <a:gd name="connsiteY7" fmla="*/ 6376 h 868068"/>
                <a:gd name="connsiteX8" fmla="*/ 3860800 w 6808961"/>
                <a:gd name="connsiteY8" fmla="*/ 787426 h 868068"/>
                <a:gd name="connsiteX9" fmla="*/ 4381500 w 6808961"/>
                <a:gd name="connsiteY9" fmla="*/ 26 h 868068"/>
                <a:gd name="connsiteX10" fmla="*/ 4838700 w 6808961"/>
                <a:gd name="connsiteY10" fmla="*/ 793776 h 868068"/>
                <a:gd name="connsiteX11" fmla="*/ 5353050 w 6808961"/>
                <a:gd name="connsiteY11" fmla="*/ 26 h 868068"/>
                <a:gd name="connsiteX12" fmla="*/ 5784850 w 6808961"/>
                <a:gd name="connsiteY12" fmla="*/ 774726 h 868068"/>
                <a:gd name="connsiteX13" fmla="*/ 6254750 w 6808961"/>
                <a:gd name="connsiteY13" fmla="*/ 26 h 868068"/>
                <a:gd name="connsiteX14" fmla="*/ 6775450 w 6808961"/>
                <a:gd name="connsiteY14" fmla="*/ 806476 h 868068"/>
                <a:gd name="connsiteX15" fmla="*/ 6756400 w 6808961"/>
                <a:gd name="connsiteY15" fmla="*/ 812826 h 868068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80"/>
                <a:gd name="connsiteY0" fmla="*/ 781076 h 806476"/>
                <a:gd name="connsiteX1" fmla="*/ 622300 w 7221280"/>
                <a:gd name="connsiteY1" fmla="*/ 25426 h 806476"/>
                <a:gd name="connsiteX2" fmla="*/ 971550 w 7221280"/>
                <a:gd name="connsiteY2" fmla="*/ 793776 h 806476"/>
                <a:gd name="connsiteX3" fmla="*/ 1562100 w 7221280"/>
                <a:gd name="connsiteY3" fmla="*/ 6376 h 806476"/>
                <a:gd name="connsiteX4" fmla="*/ 1968500 w 7221280"/>
                <a:gd name="connsiteY4" fmla="*/ 800126 h 806476"/>
                <a:gd name="connsiteX5" fmla="*/ 2501900 w 7221280"/>
                <a:gd name="connsiteY5" fmla="*/ 6376 h 806476"/>
                <a:gd name="connsiteX6" fmla="*/ 2901950 w 7221280"/>
                <a:gd name="connsiteY6" fmla="*/ 800126 h 806476"/>
                <a:gd name="connsiteX7" fmla="*/ 3473450 w 7221280"/>
                <a:gd name="connsiteY7" fmla="*/ 6376 h 806476"/>
                <a:gd name="connsiteX8" fmla="*/ 3860800 w 7221280"/>
                <a:gd name="connsiteY8" fmla="*/ 787426 h 806476"/>
                <a:gd name="connsiteX9" fmla="*/ 4381500 w 7221280"/>
                <a:gd name="connsiteY9" fmla="*/ 26 h 806476"/>
                <a:gd name="connsiteX10" fmla="*/ 4838700 w 7221280"/>
                <a:gd name="connsiteY10" fmla="*/ 793776 h 806476"/>
                <a:gd name="connsiteX11" fmla="*/ 5353050 w 7221280"/>
                <a:gd name="connsiteY11" fmla="*/ 26 h 806476"/>
                <a:gd name="connsiteX12" fmla="*/ 5784850 w 7221280"/>
                <a:gd name="connsiteY12" fmla="*/ 774726 h 806476"/>
                <a:gd name="connsiteX13" fmla="*/ 6254750 w 7221280"/>
                <a:gd name="connsiteY13" fmla="*/ 26 h 806476"/>
                <a:gd name="connsiteX14" fmla="*/ 6775450 w 7221280"/>
                <a:gd name="connsiteY14" fmla="*/ 806476 h 806476"/>
                <a:gd name="connsiteX15" fmla="*/ 7221220 w 7221280"/>
                <a:gd name="connsiteY15" fmla="*/ 510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5450" h="806476">
                  <a:moveTo>
                    <a:pt x="0" y="781076"/>
                  </a:moveTo>
                  <a:cubicBezTo>
                    <a:pt x="382587" y="798432"/>
                    <a:pt x="460375" y="23309"/>
                    <a:pt x="622300" y="25426"/>
                  </a:cubicBezTo>
                  <a:cubicBezTo>
                    <a:pt x="784225" y="27543"/>
                    <a:pt x="814917" y="796951"/>
                    <a:pt x="971550" y="793776"/>
                  </a:cubicBezTo>
                  <a:cubicBezTo>
                    <a:pt x="1128183" y="790601"/>
                    <a:pt x="1395942" y="5318"/>
                    <a:pt x="1562100" y="6376"/>
                  </a:cubicBezTo>
                  <a:cubicBezTo>
                    <a:pt x="1728258" y="7434"/>
                    <a:pt x="1811867" y="800126"/>
                    <a:pt x="1968500" y="800126"/>
                  </a:cubicBezTo>
                  <a:cubicBezTo>
                    <a:pt x="2125133" y="800126"/>
                    <a:pt x="2346325" y="6376"/>
                    <a:pt x="2501900" y="6376"/>
                  </a:cubicBezTo>
                  <a:cubicBezTo>
                    <a:pt x="2657475" y="6376"/>
                    <a:pt x="2740025" y="800126"/>
                    <a:pt x="2901950" y="800126"/>
                  </a:cubicBezTo>
                  <a:cubicBezTo>
                    <a:pt x="3063875" y="800126"/>
                    <a:pt x="3313642" y="8493"/>
                    <a:pt x="3473450" y="6376"/>
                  </a:cubicBezTo>
                  <a:cubicBezTo>
                    <a:pt x="3633258" y="4259"/>
                    <a:pt x="3709458" y="788484"/>
                    <a:pt x="3860800" y="787426"/>
                  </a:cubicBezTo>
                  <a:cubicBezTo>
                    <a:pt x="4012142" y="786368"/>
                    <a:pt x="4218517" y="-1032"/>
                    <a:pt x="4381500" y="26"/>
                  </a:cubicBezTo>
                  <a:cubicBezTo>
                    <a:pt x="4544483" y="1084"/>
                    <a:pt x="4676775" y="793776"/>
                    <a:pt x="4838700" y="793776"/>
                  </a:cubicBezTo>
                  <a:cubicBezTo>
                    <a:pt x="5000625" y="793776"/>
                    <a:pt x="5195358" y="3201"/>
                    <a:pt x="5353050" y="26"/>
                  </a:cubicBezTo>
                  <a:cubicBezTo>
                    <a:pt x="5510742" y="-3149"/>
                    <a:pt x="5634567" y="774726"/>
                    <a:pt x="5784850" y="774726"/>
                  </a:cubicBezTo>
                  <a:cubicBezTo>
                    <a:pt x="5935133" y="774726"/>
                    <a:pt x="6089650" y="-5266"/>
                    <a:pt x="6254750" y="26"/>
                  </a:cubicBezTo>
                  <a:cubicBezTo>
                    <a:pt x="6419850" y="5318"/>
                    <a:pt x="6437630" y="794517"/>
                    <a:pt x="6775450" y="8064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39" name="Forme libre 38"/>
          <p:cNvSpPr/>
          <p:nvPr/>
        </p:nvSpPr>
        <p:spPr>
          <a:xfrm>
            <a:off x="1783958" y="1994275"/>
            <a:ext cx="2367716" cy="3246513"/>
          </a:xfrm>
          <a:custGeom>
            <a:avLst/>
            <a:gdLst>
              <a:gd name="connsiteX0" fmla="*/ 0 w 2339340"/>
              <a:gd name="connsiteY0" fmla="*/ 0 h 3116580"/>
              <a:gd name="connsiteX1" fmla="*/ 449580 w 2339340"/>
              <a:gd name="connsiteY1" fmla="*/ 0 h 3116580"/>
              <a:gd name="connsiteX2" fmla="*/ 449580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49580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75459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61171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79107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298132 w 2339340"/>
              <a:gd name="connsiteY6" fmla="*/ 3107055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8962"/>
              <a:gd name="connsiteX1" fmla="*/ 470696 w 2339340"/>
              <a:gd name="connsiteY1" fmla="*/ 0 h 3118962"/>
              <a:gd name="connsiteX2" fmla="*/ 470696 w 2339340"/>
              <a:gd name="connsiteY2" fmla="*/ 1242060 h 3118962"/>
              <a:gd name="connsiteX3" fmla="*/ 2339340 w 2339340"/>
              <a:gd name="connsiteY3" fmla="*/ 1242060 h 3118962"/>
              <a:gd name="connsiteX4" fmla="*/ 2339340 w 2339340"/>
              <a:gd name="connsiteY4" fmla="*/ 1752600 h 3118962"/>
              <a:gd name="connsiteX5" fmla="*/ 469583 w 2339340"/>
              <a:gd name="connsiteY5" fmla="*/ 1757362 h 3118962"/>
              <a:gd name="connsiteX6" fmla="*/ 469582 w 2339340"/>
              <a:gd name="connsiteY6" fmla="*/ 3118962 h 3118962"/>
              <a:gd name="connsiteX7" fmla="*/ 0 w 2339340"/>
              <a:gd name="connsiteY7" fmla="*/ 3116580 h 3118962"/>
              <a:gd name="connsiteX8" fmla="*/ 0 w 2339340"/>
              <a:gd name="connsiteY8" fmla="*/ 0 h 3118962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71963 w 2339340"/>
              <a:gd name="connsiteY6" fmla="*/ 3114199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4199"/>
              <a:gd name="connsiteX1" fmla="*/ 470696 w 2339340"/>
              <a:gd name="connsiteY1" fmla="*/ 0 h 3114199"/>
              <a:gd name="connsiteX2" fmla="*/ 470696 w 2339340"/>
              <a:gd name="connsiteY2" fmla="*/ 1242060 h 3114199"/>
              <a:gd name="connsiteX3" fmla="*/ 2339340 w 2339340"/>
              <a:gd name="connsiteY3" fmla="*/ 1242060 h 3114199"/>
              <a:gd name="connsiteX4" fmla="*/ 2339340 w 2339340"/>
              <a:gd name="connsiteY4" fmla="*/ 1752600 h 3114199"/>
              <a:gd name="connsiteX5" fmla="*/ 469583 w 2339340"/>
              <a:gd name="connsiteY5" fmla="*/ 1757362 h 3114199"/>
              <a:gd name="connsiteX6" fmla="*/ 471963 w 2339340"/>
              <a:gd name="connsiteY6" fmla="*/ 3114199 h 3114199"/>
              <a:gd name="connsiteX7" fmla="*/ 0 w 2339340"/>
              <a:gd name="connsiteY7" fmla="*/ 3109437 h 3114199"/>
              <a:gd name="connsiteX8" fmla="*/ 0 w 2339340"/>
              <a:gd name="connsiteY8" fmla="*/ 0 h 3114199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114199 h 3117077"/>
              <a:gd name="connsiteX7" fmla="*/ 5616 w 2339340"/>
              <a:gd name="connsiteY7" fmla="*/ 3117077 h 3117077"/>
              <a:gd name="connsiteX8" fmla="*/ 0 w 2339340"/>
              <a:gd name="connsiteY8" fmla="*/ 3109437 h 3117077"/>
              <a:gd name="connsiteX9" fmla="*/ 0 w 2339340"/>
              <a:gd name="connsiteY9" fmla="*/ 0 h 3117077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007302 h 3117077"/>
              <a:gd name="connsiteX7" fmla="*/ 5616 w 2339340"/>
              <a:gd name="connsiteY7" fmla="*/ 3117077 h 3117077"/>
              <a:gd name="connsiteX8" fmla="*/ 0 w 2339340"/>
              <a:gd name="connsiteY8" fmla="*/ 3109437 h 3117077"/>
              <a:gd name="connsiteX9" fmla="*/ 0 w 2339340"/>
              <a:gd name="connsiteY9" fmla="*/ 0 h 3117077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007302 h 3117077"/>
              <a:gd name="connsiteX7" fmla="*/ 5616 w 2339340"/>
              <a:gd name="connsiteY7" fmla="*/ 3117077 h 3117077"/>
              <a:gd name="connsiteX8" fmla="*/ 0 w 2339340"/>
              <a:gd name="connsiteY8" fmla="*/ 0 h 3117077"/>
              <a:gd name="connsiteX0" fmla="*/ 0 w 2339340"/>
              <a:gd name="connsiteY0" fmla="*/ 0 h 3022906"/>
              <a:gd name="connsiteX1" fmla="*/ 470696 w 2339340"/>
              <a:gd name="connsiteY1" fmla="*/ 0 h 3022906"/>
              <a:gd name="connsiteX2" fmla="*/ 470696 w 2339340"/>
              <a:gd name="connsiteY2" fmla="*/ 1242060 h 3022906"/>
              <a:gd name="connsiteX3" fmla="*/ 2339340 w 2339340"/>
              <a:gd name="connsiteY3" fmla="*/ 1242060 h 3022906"/>
              <a:gd name="connsiteX4" fmla="*/ 2339340 w 2339340"/>
              <a:gd name="connsiteY4" fmla="*/ 1752600 h 3022906"/>
              <a:gd name="connsiteX5" fmla="*/ 469583 w 2339340"/>
              <a:gd name="connsiteY5" fmla="*/ 1757362 h 3022906"/>
              <a:gd name="connsiteX6" fmla="*/ 471963 w 2339340"/>
              <a:gd name="connsiteY6" fmla="*/ 3007302 h 3022906"/>
              <a:gd name="connsiteX7" fmla="*/ 8330 w 2339340"/>
              <a:gd name="connsiteY7" fmla="*/ 3022906 h 3022906"/>
              <a:gd name="connsiteX8" fmla="*/ 0 w 2339340"/>
              <a:gd name="connsiteY8" fmla="*/ 0 h 3022906"/>
              <a:gd name="connsiteX0" fmla="*/ 0 w 2339340"/>
              <a:gd name="connsiteY0" fmla="*/ 0 h 3012725"/>
              <a:gd name="connsiteX1" fmla="*/ 470696 w 2339340"/>
              <a:gd name="connsiteY1" fmla="*/ 0 h 3012725"/>
              <a:gd name="connsiteX2" fmla="*/ 470696 w 2339340"/>
              <a:gd name="connsiteY2" fmla="*/ 1242060 h 3012725"/>
              <a:gd name="connsiteX3" fmla="*/ 2339340 w 2339340"/>
              <a:gd name="connsiteY3" fmla="*/ 1242060 h 3012725"/>
              <a:gd name="connsiteX4" fmla="*/ 2339340 w 2339340"/>
              <a:gd name="connsiteY4" fmla="*/ 1752600 h 3012725"/>
              <a:gd name="connsiteX5" fmla="*/ 469583 w 2339340"/>
              <a:gd name="connsiteY5" fmla="*/ 1757362 h 3012725"/>
              <a:gd name="connsiteX6" fmla="*/ 471963 w 2339340"/>
              <a:gd name="connsiteY6" fmla="*/ 3007302 h 3012725"/>
              <a:gd name="connsiteX7" fmla="*/ 8330 w 2339340"/>
              <a:gd name="connsiteY7" fmla="*/ 3012725 h 3012725"/>
              <a:gd name="connsiteX8" fmla="*/ 0 w 2339340"/>
              <a:gd name="connsiteY8" fmla="*/ 0 h 3012725"/>
              <a:gd name="connsiteX0" fmla="*/ 0 w 2339340"/>
              <a:gd name="connsiteY0" fmla="*/ 0 h 3007302"/>
              <a:gd name="connsiteX1" fmla="*/ 470696 w 2339340"/>
              <a:gd name="connsiteY1" fmla="*/ 0 h 3007302"/>
              <a:gd name="connsiteX2" fmla="*/ 470696 w 2339340"/>
              <a:gd name="connsiteY2" fmla="*/ 1242060 h 3007302"/>
              <a:gd name="connsiteX3" fmla="*/ 2339340 w 2339340"/>
              <a:gd name="connsiteY3" fmla="*/ 1242060 h 3007302"/>
              <a:gd name="connsiteX4" fmla="*/ 2339340 w 2339340"/>
              <a:gd name="connsiteY4" fmla="*/ 1752600 h 3007302"/>
              <a:gd name="connsiteX5" fmla="*/ 469583 w 2339340"/>
              <a:gd name="connsiteY5" fmla="*/ 1757362 h 3007302"/>
              <a:gd name="connsiteX6" fmla="*/ 471963 w 2339340"/>
              <a:gd name="connsiteY6" fmla="*/ 3007302 h 3007302"/>
              <a:gd name="connsiteX7" fmla="*/ 8330 w 2339340"/>
              <a:gd name="connsiteY7" fmla="*/ 3005089 h 3007302"/>
              <a:gd name="connsiteX8" fmla="*/ 0 w 2339340"/>
              <a:gd name="connsiteY8" fmla="*/ 0 h 3007302"/>
              <a:gd name="connsiteX0" fmla="*/ 0 w 2339340"/>
              <a:gd name="connsiteY0" fmla="*/ 0 h 3015269"/>
              <a:gd name="connsiteX1" fmla="*/ 470696 w 2339340"/>
              <a:gd name="connsiteY1" fmla="*/ 0 h 3015269"/>
              <a:gd name="connsiteX2" fmla="*/ 470696 w 2339340"/>
              <a:gd name="connsiteY2" fmla="*/ 1242060 h 3015269"/>
              <a:gd name="connsiteX3" fmla="*/ 2339340 w 2339340"/>
              <a:gd name="connsiteY3" fmla="*/ 1242060 h 3015269"/>
              <a:gd name="connsiteX4" fmla="*/ 2339340 w 2339340"/>
              <a:gd name="connsiteY4" fmla="*/ 1752600 h 3015269"/>
              <a:gd name="connsiteX5" fmla="*/ 469583 w 2339340"/>
              <a:gd name="connsiteY5" fmla="*/ 1757362 h 3015269"/>
              <a:gd name="connsiteX6" fmla="*/ 471963 w 2339340"/>
              <a:gd name="connsiteY6" fmla="*/ 3007302 h 3015269"/>
              <a:gd name="connsiteX7" fmla="*/ 8330 w 2339340"/>
              <a:gd name="connsiteY7" fmla="*/ 3015269 h 3015269"/>
              <a:gd name="connsiteX8" fmla="*/ 0 w 2339340"/>
              <a:gd name="connsiteY8" fmla="*/ 0 h 3015269"/>
              <a:gd name="connsiteX0" fmla="*/ 0 w 2339340"/>
              <a:gd name="connsiteY0" fmla="*/ 0 h 3007633"/>
              <a:gd name="connsiteX1" fmla="*/ 470696 w 2339340"/>
              <a:gd name="connsiteY1" fmla="*/ 0 h 3007633"/>
              <a:gd name="connsiteX2" fmla="*/ 470696 w 2339340"/>
              <a:gd name="connsiteY2" fmla="*/ 1242060 h 3007633"/>
              <a:gd name="connsiteX3" fmla="*/ 2339340 w 2339340"/>
              <a:gd name="connsiteY3" fmla="*/ 1242060 h 3007633"/>
              <a:gd name="connsiteX4" fmla="*/ 2339340 w 2339340"/>
              <a:gd name="connsiteY4" fmla="*/ 1752600 h 3007633"/>
              <a:gd name="connsiteX5" fmla="*/ 469583 w 2339340"/>
              <a:gd name="connsiteY5" fmla="*/ 1757362 h 3007633"/>
              <a:gd name="connsiteX6" fmla="*/ 471963 w 2339340"/>
              <a:gd name="connsiteY6" fmla="*/ 3007302 h 3007633"/>
              <a:gd name="connsiteX7" fmla="*/ 6295 w 2339340"/>
              <a:gd name="connsiteY7" fmla="*/ 3007633 h 3007633"/>
              <a:gd name="connsiteX8" fmla="*/ 0 w 2339340"/>
              <a:gd name="connsiteY8" fmla="*/ 0 h 300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340" h="3007633">
                <a:moveTo>
                  <a:pt x="0" y="0"/>
                </a:moveTo>
                <a:lnTo>
                  <a:pt x="470696" y="0"/>
                </a:lnTo>
                <a:cubicBezTo>
                  <a:pt x="469108" y="414020"/>
                  <a:pt x="472284" y="828040"/>
                  <a:pt x="470696" y="1242060"/>
                </a:cubicBezTo>
                <a:lnTo>
                  <a:pt x="2339340" y="1242060"/>
                </a:lnTo>
                <a:lnTo>
                  <a:pt x="2339340" y="1752600"/>
                </a:lnTo>
                <a:lnTo>
                  <a:pt x="469583" y="1757362"/>
                </a:lnTo>
                <a:cubicBezTo>
                  <a:pt x="471170" y="2210435"/>
                  <a:pt x="470376" y="2554229"/>
                  <a:pt x="471963" y="3007302"/>
                </a:cubicBezTo>
                <a:lnTo>
                  <a:pt x="6295" y="3007633"/>
                </a:lnTo>
                <a:cubicBezTo>
                  <a:pt x="3518" y="1999998"/>
                  <a:pt x="2777" y="1007635"/>
                  <a:pt x="0" y="0"/>
                </a:cubicBezTo>
                <a:close/>
              </a:path>
            </a:pathLst>
          </a:custGeom>
          <a:gradFill flip="none" rotWithShape="1">
            <a:gsLst>
              <a:gs pos="22000">
                <a:srgbClr val="FF000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3. Traiter les ponts thermiques</a:t>
            </a:r>
          </a:p>
        </p:txBody>
      </p:sp>
      <p:sp>
        <p:nvSpPr>
          <p:cNvPr id="297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9074D9-F7E4-4433-8C47-F62FA60D596A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60108" y="5201444"/>
            <a:ext cx="172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i="1" dirty="0" smtClean="0">
                <a:latin typeface="Arial" charset="0"/>
              </a:rPr>
              <a:t>Isolation </a:t>
            </a:r>
            <a:r>
              <a:rPr lang="fr-FR" sz="1400" i="1" dirty="0">
                <a:latin typeface="Arial" charset="0"/>
              </a:rPr>
              <a:t>intérieur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4748" y="3333754"/>
            <a:ext cx="1150532" cy="5564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Arc 12"/>
          <p:cNvSpPr/>
          <p:nvPr/>
        </p:nvSpPr>
        <p:spPr>
          <a:xfrm flipV="1">
            <a:off x="1189042" y="2301082"/>
            <a:ext cx="2305050" cy="1150937"/>
          </a:xfrm>
          <a:prstGeom prst="arc">
            <a:avLst>
              <a:gd name="adj1" fmla="val 11569261"/>
              <a:gd name="adj2" fmla="val 20827477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Arc 13"/>
          <p:cNvSpPr/>
          <p:nvPr/>
        </p:nvSpPr>
        <p:spPr>
          <a:xfrm>
            <a:off x="1189042" y="3736181"/>
            <a:ext cx="2305050" cy="1441450"/>
          </a:xfrm>
          <a:prstGeom prst="arc">
            <a:avLst>
              <a:gd name="adj1" fmla="val 11569261"/>
              <a:gd name="adj2" fmla="val 20827477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2704708" y="1986756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Intérieur</a:t>
            </a:r>
          </a:p>
        </p:txBody>
      </p:sp>
      <p:sp>
        <p:nvSpPr>
          <p:cNvPr id="16" name="ZoneTexte 14"/>
          <p:cNvSpPr txBox="1">
            <a:spLocks noChangeArrowheads="1"/>
          </p:cNvSpPr>
          <p:nvPr/>
        </p:nvSpPr>
        <p:spPr bwMode="auto">
          <a:xfrm>
            <a:off x="631433" y="1986756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Extérieur</a:t>
            </a:r>
          </a:p>
        </p:txBody>
      </p: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2946008" y="4833144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/>
              <a:t>Isolant</a:t>
            </a:r>
            <a:endParaRPr lang="fr-FR" dirty="0"/>
          </a:p>
        </p:txBody>
      </p:sp>
      <p:sp>
        <p:nvSpPr>
          <p:cNvPr id="18" name="ZoneTexte 19"/>
          <p:cNvSpPr txBox="1">
            <a:spLocks noChangeArrowheads="1"/>
          </p:cNvSpPr>
          <p:nvPr/>
        </p:nvSpPr>
        <p:spPr bwMode="auto">
          <a:xfrm>
            <a:off x="3079359" y="3418681"/>
            <a:ext cx="7433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dirty="0"/>
              <a:t>Dalle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2720583" y="4769644"/>
            <a:ext cx="293687" cy="2047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44770" y="2012155"/>
            <a:ext cx="431800" cy="3242575"/>
          </a:xfrm>
          <a:prstGeom prst="rect">
            <a:avLst/>
          </a:prstGeom>
          <a:pattFill prst="divot">
            <a:fgClr>
              <a:schemeClr val="bg1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3" name="ZoneTexte 25"/>
          <p:cNvSpPr txBox="1">
            <a:spLocks noChangeArrowheads="1"/>
          </p:cNvSpPr>
          <p:nvPr/>
        </p:nvSpPr>
        <p:spPr bwMode="auto">
          <a:xfrm>
            <a:off x="6594083" y="1986756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Intérieur</a:t>
            </a:r>
          </a:p>
        </p:txBody>
      </p:sp>
      <p:sp>
        <p:nvSpPr>
          <p:cNvPr id="24" name="ZoneTexte 26"/>
          <p:cNvSpPr txBox="1">
            <a:spLocks noChangeArrowheads="1"/>
          </p:cNvSpPr>
          <p:nvPr/>
        </p:nvSpPr>
        <p:spPr bwMode="auto">
          <a:xfrm>
            <a:off x="4528745" y="1986756"/>
            <a:ext cx="115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Extérieur</a:t>
            </a:r>
          </a:p>
        </p:txBody>
      </p:sp>
      <p:sp>
        <p:nvSpPr>
          <p:cNvPr id="25" name="ZoneTexte 27"/>
          <p:cNvSpPr txBox="1">
            <a:spLocks noChangeArrowheads="1"/>
          </p:cNvSpPr>
          <p:nvPr/>
        </p:nvSpPr>
        <p:spPr bwMode="auto">
          <a:xfrm>
            <a:off x="4617646" y="4807745"/>
            <a:ext cx="106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/>
              <a:t>Isolant</a:t>
            </a:r>
            <a:endParaRPr lang="fr-FR" dirty="0"/>
          </a:p>
        </p:txBody>
      </p:sp>
      <p:sp>
        <p:nvSpPr>
          <p:cNvPr id="26" name="ZoneTexte 28"/>
          <p:cNvSpPr txBox="1">
            <a:spLocks noChangeArrowheads="1"/>
          </p:cNvSpPr>
          <p:nvPr/>
        </p:nvSpPr>
        <p:spPr bwMode="auto">
          <a:xfrm>
            <a:off x="7256070" y="3418681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dirty="0"/>
              <a:t>Dalle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195211" y="4348957"/>
            <a:ext cx="692435" cy="5230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312970" y="5201444"/>
            <a:ext cx="172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i="1" dirty="0" smtClean="0">
                <a:latin typeface="Arial" charset="0"/>
              </a:rPr>
              <a:t>Isolation </a:t>
            </a:r>
            <a:r>
              <a:rPr lang="fr-FR" sz="1400" i="1" dirty="0">
                <a:latin typeface="Arial" charset="0"/>
              </a:rPr>
              <a:t>extérieure</a:t>
            </a:r>
          </a:p>
        </p:txBody>
      </p:sp>
      <p:sp>
        <p:nvSpPr>
          <p:cNvPr id="29" name="ZoneTexte 30"/>
          <p:cNvSpPr txBox="1">
            <a:spLocks noChangeArrowheads="1"/>
          </p:cNvSpPr>
          <p:nvPr/>
        </p:nvSpPr>
        <p:spPr bwMode="auto">
          <a:xfrm>
            <a:off x="3041258" y="4260056"/>
            <a:ext cx="1592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/>
              <a:t>Risque de condensation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2711059" y="2831306"/>
            <a:ext cx="223837" cy="4683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6"/>
          <p:cNvSpPr txBox="1">
            <a:spLocks noChangeArrowheads="1"/>
          </p:cNvSpPr>
          <p:nvPr/>
        </p:nvSpPr>
        <p:spPr bwMode="auto">
          <a:xfrm>
            <a:off x="2976171" y="2545556"/>
            <a:ext cx="1593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/>
              <a:t>Risque de condensation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H="1" flipV="1">
            <a:off x="2688833" y="3900022"/>
            <a:ext cx="358775" cy="7302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>
            <a:grpSpLocks/>
          </p:cNvGrpSpPr>
          <p:nvPr/>
        </p:nvGrpSpPr>
        <p:grpSpPr bwMode="auto">
          <a:xfrm rot="5400000">
            <a:off x="4331444" y="3400082"/>
            <a:ext cx="3242578" cy="415925"/>
            <a:chOff x="112649" y="3369568"/>
            <a:chExt cx="6937805" cy="309276"/>
          </a:xfrm>
        </p:grpSpPr>
        <p:sp>
          <p:nvSpPr>
            <p:cNvPr id="34" name="Forme libre 33"/>
            <p:cNvSpPr/>
            <p:nvPr/>
          </p:nvSpPr>
          <p:spPr>
            <a:xfrm>
              <a:off x="3583310" y="3376651"/>
              <a:ext cx="3467144" cy="302193"/>
            </a:xfrm>
            <a:custGeom>
              <a:avLst/>
              <a:gdLst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808961"/>
                <a:gd name="connsiteY0" fmla="*/ 781076 h 868068"/>
                <a:gd name="connsiteX1" fmla="*/ 622300 w 6808961"/>
                <a:gd name="connsiteY1" fmla="*/ 25426 h 868068"/>
                <a:gd name="connsiteX2" fmla="*/ 971550 w 6808961"/>
                <a:gd name="connsiteY2" fmla="*/ 793776 h 868068"/>
                <a:gd name="connsiteX3" fmla="*/ 1562100 w 6808961"/>
                <a:gd name="connsiteY3" fmla="*/ 6376 h 868068"/>
                <a:gd name="connsiteX4" fmla="*/ 1968500 w 6808961"/>
                <a:gd name="connsiteY4" fmla="*/ 800126 h 868068"/>
                <a:gd name="connsiteX5" fmla="*/ 2501900 w 6808961"/>
                <a:gd name="connsiteY5" fmla="*/ 6376 h 868068"/>
                <a:gd name="connsiteX6" fmla="*/ 2901950 w 6808961"/>
                <a:gd name="connsiteY6" fmla="*/ 800126 h 868068"/>
                <a:gd name="connsiteX7" fmla="*/ 3473450 w 6808961"/>
                <a:gd name="connsiteY7" fmla="*/ 6376 h 868068"/>
                <a:gd name="connsiteX8" fmla="*/ 3860800 w 6808961"/>
                <a:gd name="connsiteY8" fmla="*/ 787426 h 868068"/>
                <a:gd name="connsiteX9" fmla="*/ 4381500 w 6808961"/>
                <a:gd name="connsiteY9" fmla="*/ 26 h 868068"/>
                <a:gd name="connsiteX10" fmla="*/ 4838700 w 6808961"/>
                <a:gd name="connsiteY10" fmla="*/ 793776 h 868068"/>
                <a:gd name="connsiteX11" fmla="*/ 5353050 w 6808961"/>
                <a:gd name="connsiteY11" fmla="*/ 26 h 868068"/>
                <a:gd name="connsiteX12" fmla="*/ 5784850 w 6808961"/>
                <a:gd name="connsiteY12" fmla="*/ 774726 h 868068"/>
                <a:gd name="connsiteX13" fmla="*/ 6254750 w 6808961"/>
                <a:gd name="connsiteY13" fmla="*/ 26 h 868068"/>
                <a:gd name="connsiteX14" fmla="*/ 6775450 w 6808961"/>
                <a:gd name="connsiteY14" fmla="*/ 806476 h 868068"/>
                <a:gd name="connsiteX15" fmla="*/ 6756400 w 6808961"/>
                <a:gd name="connsiteY15" fmla="*/ 812826 h 868068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80"/>
                <a:gd name="connsiteY0" fmla="*/ 781076 h 806476"/>
                <a:gd name="connsiteX1" fmla="*/ 622300 w 7221280"/>
                <a:gd name="connsiteY1" fmla="*/ 25426 h 806476"/>
                <a:gd name="connsiteX2" fmla="*/ 971550 w 7221280"/>
                <a:gd name="connsiteY2" fmla="*/ 793776 h 806476"/>
                <a:gd name="connsiteX3" fmla="*/ 1562100 w 7221280"/>
                <a:gd name="connsiteY3" fmla="*/ 6376 h 806476"/>
                <a:gd name="connsiteX4" fmla="*/ 1968500 w 7221280"/>
                <a:gd name="connsiteY4" fmla="*/ 800126 h 806476"/>
                <a:gd name="connsiteX5" fmla="*/ 2501900 w 7221280"/>
                <a:gd name="connsiteY5" fmla="*/ 6376 h 806476"/>
                <a:gd name="connsiteX6" fmla="*/ 2901950 w 7221280"/>
                <a:gd name="connsiteY6" fmla="*/ 800126 h 806476"/>
                <a:gd name="connsiteX7" fmla="*/ 3473450 w 7221280"/>
                <a:gd name="connsiteY7" fmla="*/ 6376 h 806476"/>
                <a:gd name="connsiteX8" fmla="*/ 3860800 w 7221280"/>
                <a:gd name="connsiteY8" fmla="*/ 787426 h 806476"/>
                <a:gd name="connsiteX9" fmla="*/ 4381500 w 7221280"/>
                <a:gd name="connsiteY9" fmla="*/ 26 h 806476"/>
                <a:gd name="connsiteX10" fmla="*/ 4838700 w 7221280"/>
                <a:gd name="connsiteY10" fmla="*/ 793776 h 806476"/>
                <a:gd name="connsiteX11" fmla="*/ 5353050 w 7221280"/>
                <a:gd name="connsiteY11" fmla="*/ 26 h 806476"/>
                <a:gd name="connsiteX12" fmla="*/ 5784850 w 7221280"/>
                <a:gd name="connsiteY12" fmla="*/ 774726 h 806476"/>
                <a:gd name="connsiteX13" fmla="*/ 6254750 w 7221280"/>
                <a:gd name="connsiteY13" fmla="*/ 26 h 806476"/>
                <a:gd name="connsiteX14" fmla="*/ 6775450 w 7221280"/>
                <a:gd name="connsiteY14" fmla="*/ 806476 h 806476"/>
                <a:gd name="connsiteX15" fmla="*/ 7221220 w 7221280"/>
                <a:gd name="connsiteY15" fmla="*/ 510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5450" h="806476">
                  <a:moveTo>
                    <a:pt x="0" y="781076"/>
                  </a:moveTo>
                  <a:cubicBezTo>
                    <a:pt x="382587" y="798432"/>
                    <a:pt x="460375" y="23309"/>
                    <a:pt x="622300" y="25426"/>
                  </a:cubicBezTo>
                  <a:cubicBezTo>
                    <a:pt x="784225" y="27543"/>
                    <a:pt x="814917" y="796951"/>
                    <a:pt x="971550" y="793776"/>
                  </a:cubicBezTo>
                  <a:cubicBezTo>
                    <a:pt x="1128183" y="790601"/>
                    <a:pt x="1395942" y="5318"/>
                    <a:pt x="1562100" y="6376"/>
                  </a:cubicBezTo>
                  <a:cubicBezTo>
                    <a:pt x="1728258" y="7434"/>
                    <a:pt x="1811867" y="800126"/>
                    <a:pt x="1968500" y="800126"/>
                  </a:cubicBezTo>
                  <a:cubicBezTo>
                    <a:pt x="2125133" y="800126"/>
                    <a:pt x="2346325" y="6376"/>
                    <a:pt x="2501900" y="6376"/>
                  </a:cubicBezTo>
                  <a:cubicBezTo>
                    <a:pt x="2657475" y="6376"/>
                    <a:pt x="2740025" y="800126"/>
                    <a:pt x="2901950" y="800126"/>
                  </a:cubicBezTo>
                  <a:cubicBezTo>
                    <a:pt x="3063875" y="800126"/>
                    <a:pt x="3313642" y="8493"/>
                    <a:pt x="3473450" y="6376"/>
                  </a:cubicBezTo>
                  <a:cubicBezTo>
                    <a:pt x="3633258" y="4259"/>
                    <a:pt x="3709458" y="788484"/>
                    <a:pt x="3860800" y="787426"/>
                  </a:cubicBezTo>
                  <a:cubicBezTo>
                    <a:pt x="4012142" y="786368"/>
                    <a:pt x="4218517" y="-1032"/>
                    <a:pt x="4381500" y="26"/>
                  </a:cubicBezTo>
                  <a:cubicBezTo>
                    <a:pt x="4544483" y="1084"/>
                    <a:pt x="4676775" y="793776"/>
                    <a:pt x="4838700" y="793776"/>
                  </a:cubicBezTo>
                  <a:cubicBezTo>
                    <a:pt x="5000625" y="793776"/>
                    <a:pt x="5195358" y="3201"/>
                    <a:pt x="5353050" y="26"/>
                  </a:cubicBezTo>
                  <a:cubicBezTo>
                    <a:pt x="5510742" y="-3149"/>
                    <a:pt x="5634567" y="774726"/>
                    <a:pt x="5784850" y="774726"/>
                  </a:cubicBezTo>
                  <a:cubicBezTo>
                    <a:pt x="5935133" y="774726"/>
                    <a:pt x="6089650" y="-5266"/>
                    <a:pt x="6254750" y="26"/>
                  </a:cubicBezTo>
                  <a:cubicBezTo>
                    <a:pt x="6419850" y="5318"/>
                    <a:pt x="6437630" y="794517"/>
                    <a:pt x="6775450" y="8064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112649" y="3369568"/>
              <a:ext cx="3470661" cy="302193"/>
            </a:xfrm>
            <a:custGeom>
              <a:avLst/>
              <a:gdLst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808961"/>
                <a:gd name="connsiteY0" fmla="*/ 781076 h 868068"/>
                <a:gd name="connsiteX1" fmla="*/ 622300 w 6808961"/>
                <a:gd name="connsiteY1" fmla="*/ 25426 h 868068"/>
                <a:gd name="connsiteX2" fmla="*/ 971550 w 6808961"/>
                <a:gd name="connsiteY2" fmla="*/ 793776 h 868068"/>
                <a:gd name="connsiteX3" fmla="*/ 1562100 w 6808961"/>
                <a:gd name="connsiteY3" fmla="*/ 6376 h 868068"/>
                <a:gd name="connsiteX4" fmla="*/ 1968500 w 6808961"/>
                <a:gd name="connsiteY4" fmla="*/ 800126 h 868068"/>
                <a:gd name="connsiteX5" fmla="*/ 2501900 w 6808961"/>
                <a:gd name="connsiteY5" fmla="*/ 6376 h 868068"/>
                <a:gd name="connsiteX6" fmla="*/ 2901950 w 6808961"/>
                <a:gd name="connsiteY6" fmla="*/ 800126 h 868068"/>
                <a:gd name="connsiteX7" fmla="*/ 3473450 w 6808961"/>
                <a:gd name="connsiteY7" fmla="*/ 6376 h 868068"/>
                <a:gd name="connsiteX8" fmla="*/ 3860800 w 6808961"/>
                <a:gd name="connsiteY8" fmla="*/ 787426 h 868068"/>
                <a:gd name="connsiteX9" fmla="*/ 4381500 w 6808961"/>
                <a:gd name="connsiteY9" fmla="*/ 26 h 868068"/>
                <a:gd name="connsiteX10" fmla="*/ 4838700 w 6808961"/>
                <a:gd name="connsiteY10" fmla="*/ 793776 h 868068"/>
                <a:gd name="connsiteX11" fmla="*/ 5353050 w 6808961"/>
                <a:gd name="connsiteY11" fmla="*/ 26 h 868068"/>
                <a:gd name="connsiteX12" fmla="*/ 5784850 w 6808961"/>
                <a:gd name="connsiteY12" fmla="*/ 774726 h 868068"/>
                <a:gd name="connsiteX13" fmla="*/ 6254750 w 6808961"/>
                <a:gd name="connsiteY13" fmla="*/ 26 h 868068"/>
                <a:gd name="connsiteX14" fmla="*/ 6775450 w 6808961"/>
                <a:gd name="connsiteY14" fmla="*/ 806476 h 868068"/>
                <a:gd name="connsiteX15" fmla="*/ 6756400 w 6808961"/>
                <a:gd name="connsiteY15" fmla="*/ 812826 h 868068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80"/>
                <a:gd name="connsiteY0" fmla="*/ 781076 h 806476"/>
                <a:gd name="connsiteX1" fmla="*/ 622300 w 7221280"/>
                <a:gd name="connsiteY1" fmla="*/ 25426 h 806476"/>
                <a:gd name="connsiteX2" fmla="*/ 971550 w 7221280"/>
                <a:gd name="connsiteY2" fmla="*/ 793776 h 806476"/>
                <a:gd name="connsiteX3" fmla="*/ 1562100 w 7221280"/>
                <a:gd name="connsiteY3" fmla="*/ 6376 h 806476"/>
                <a:gd name="connsiteX4" fmla="*/ 1968500 w 7221280"/>
                <a:gd name="connsiteY4" fmla="*/ 800126 h 806476"/>
                <a:gd name="connsiteX5" fmla="*/ 2501900 w 7221280"/>
                <a:gd name="connsiteY5" fmla="*/ 6376 h 806476"/>
                <a:gd name="connsiteX6" fmla="*/ 2901950 w 7221280"/>
                <a:gd name="connsiteY6" fmla="*/ 800126 h 806476"/>
                <a:gd name="connsiteX7" fmla="*/ 3473450 w 7221280"/>
                <a:gd name="connsiteY7" fmla="*/ 6376 h 806476"/>
                <a:gd name="connsiteX8" fmla="*/ 3860800 w 7221280"/>
                <a:gd name="connsiteY8" fmla="*/ 787426 h 806476"/>
                <a:gd name="connsiteX9" fmla="*/ 4381500 w 7221280"/>
                <a:gd name="connsiteY9" fmla="*/ 26 h 806476"/>
                <a:gd name="connsiteX10" fmla="*/ 4838700 w 7221280"/>
                <a:gd name="connsiteY10" fmla="*/ 793776 h 806476"/>
                <a:gd name="connsiteX11" fmla="*/ 5353050 w 7221280"/>
                <a:gd name="connsiteY11" fmla="*/ 26 h 806476"/>
                <a:gd name="connsiteX12" fmla="*/ 5784850 w 7221280"/>
                <a:gd name="connsiteY12" fmla="*/ 774726 h 806476"/>
                <a:gd name="connsiteX13" fmla="*/ 6254750 w 7221280"/>
                <a:gd name="connsiteY13" fmla="*/ 26 h 806476"/>
                <a:gd name="connsiteX14" fmla="*/ 6775450 w 7221280"/>
                <a:gd name="connsiteY14" fmla="*/ 806476 h 806476"/>
                <a:gd name="connsiteX15" fmla="*/ 7221220 w 7221280"/>
                <a:gd name="connsiteY15" fmla="*/ 510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5450" h="806476">
                  <a:moveTo>
                    <a:pt x="0" y="781076"/>
                  </a:moveTo>
                  <a:cubicBezTo>
                    <a:pt x="382587" y="798432"/>
                    <a:pt x="460375" y="23309"/>
                    <a:pt x="622300" y="25426"/>
                  </a:cubicBezTo>
                  <a:cubicBezTo>
                    <a:pt x="784225" y="27543"/>
                    <a:pt x="814917" y="796951"/>
                    <a:pt x="971550" y="793776"/>
                  </a:cubicBezTo>
                  <a:cubicBezTo>
                    <a:pt x="1128183" y="790601"/>
                    <a:pt x="1395942" y="5318"/>
                    <a:pt x="1562100" y="6376"/>
                  </a:cubicBezTo>
                  <a:cubicBezTo>
                    <a:pt x="1728258" y="7434"/>
                    <a:pt x="1811867" y="800126"/>
                    <a:pt x="1968500" y="800126"/>
                  </a:cubicBezTo>
                  <a:cubicBezTo>
                    <a:pt x="2125133" y="800126"/>
                    <a:pt x="2346325" y="6376"/>
                    <a:pt x="2501900" y="6376"/>
                  </a:cubicBezTo>
                  <a:cubicBezTo>
                    <a:pt x="2657475" y="6376"/>
                    <a:pt x="2740025" y="800126"/>
                    <a:pt x="2901950" y="800126"/>
                  </a:cubicBezTo>
                  <a:cubicBezTo>
                    <a:pt x="3063875" y="800126"/>
                    <a:pt x="3313642" y="8493"/>
                    <a:pt x="3473450" y="6376"/>
                  </a:cubicBezTo>
                  <a:cubicBezTo>
                    <a:pt x="3633258" y="4259"/>
                    <a:pt x="3709458" y="788484"/>
                    <a:pt x="3860800" y="787426"/>
                  </a:cubicBezTo>
                  <a:cubicBezTo>
                    <a:pt x="4012142" y="786368"/>
                    <a:pt x="4218517" y="-1032"/>
                    <a:pt x="4381500" y="26"/>
                  </a:cubicBezTo>
                  <a:cubicBezTo>
                    <a:pt x="4544483" y="1084"/>
                    <a:pt x="4676775" y="793776"/>
                    <a:pt x="4838700" y="793776"/>
                  </a:cubicBezTo>
                  <a:cubicBezTo>
                    <a:pt x="5000625" y="793776"/>
                    <a:pt x="5195358" y="3201"/>
                    <a:pt x="5353050" y="26"/>
                  </a:cubicBezTo>
                  <a:cubicBezTo>
                    <a:pt x="5510742" y="-3149"/>
                    <a:pt x="5634567" y="774726"/>
                    <a:pt x="5784850" y="774726"/>
                  </a:cubicBezTo>
                  <a:cubicBezTo>
                    <a:pt x="5935133" y="774726"/>
                    <a:pt x="6089650" y="-5266"/>
                    <a:pt x="6254750" y="26"/>
                  </a:cubicBezTo>
                  <a:cubicBezTo>
                    <a:pt x="6419850" y="5318"/>
                    <a:pt x="6437630" y="794517"/>
                    <a:pt x="6775450" y="8064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07413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4. Installer des fenêtres performantes</a:t>
            </a:r>
          </a:p>
        </p:txBody>
      </p:sp>
      <p:sp>
        <p:nvSpPr>
          <p:cNvPr id="317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4F1A113-09E1-4719-801E-B09C6DB68D44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4244" r="6104" b="4605"/>
          <a:stretch/>
        </p:blipFill>
        <p:spPr bwMode="auto">
          <a:xfrm>
            <a:off x="1187624" y="1285900"/>
            <a:ext cx="5184576" cy="46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48264" y="1556792"/>
            <a:ext cx="1080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U</a:t>
            </a:r>
            <a:r>
              <a:rPr lang="fr-FR" sz="2800" dirty="0" smtClean="0"/>
              <a:t>w</a:t>
            </a:r>
          </a:p>
          <a:p>
            <a:endParaRPr lang="fr-FR" sz="4000" dirty="0"/>
          </a:p>
          <a:p>
            <a:endParaRPr lang="fr-FR" sz="4000" dirty="0" smtClean="0"/>
          </a:p>
          <a:p>
            <a:endParaRPr lang="fr-FR" sz="4000" dirty="0"/>
          </a:p>
          <a:p>
            <a:endParaRPr lang="fr-FR" sz="4000" dirty="0" smtClean="0"/>
          </a:p>
          <a:p>
            <a:r>
              <a:rPr lang="fr-FR" sz="4000" dirty="0" smtClean="0"/>
              <a:t>S</a:t>
            </a:r>
            <a:r>
              <a:rPr lang="fr-FR" sz="2800" dirty="0" smtClean="0"/>
              <a:t>w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5. Empêcher les fuites d’air</a:t>
            </a:r>
          </a:p>
        </p:txBody>
      </p:sp>
      <p:sp>
        <p:nvSpPr>
          <p:cNvPr id="327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B49877-D1CF-40D1-9D5C-308FC27603D8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32774" name="Picture 1" descr="\\192.168.2.250\structure_pspp\23. Pole Efficacite Energetique\EIE\10 - Animations\Balade Thermographique\Images PPT\test-etanchei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9749" r="20753" b="8792"/>
          <a:stretch>
            <a:fillRect/>
          </a:stretch>
        </p:blipFill>
        <p:spPr bwMode="auto">
          <a:xfrm>
            <a:off x="1655763" y="1341438"/>
            <a:ext cx="58324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Qu’est ce qu’un CIE ?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4525963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b="1" dirty="0" smtClean="0">
                <a:latin typeface="Arial" charset="0"/>
                <a:cs typeface="Arial" charset="0"/>
              </a:rPr>
              <a:t>Répond à toutes les </a:t>
            </a:r>
            <a:r>
              <a:rPr b="1" dirty="0">
                <a:latin typeface="Arial" charset="0"/>
                <a:cs typeface="Arial" charset="0"/>
              </a:rPr>
              <a:t>questions d’énergie du bâtiment</a:t>
            </a:r>
          </a:p>
          <a:p>
            <a:pPr>
              <a:buFont typeface="Arial" charset="0"/>
              <a:buChar char="●"/>
            </a:pPr>
            <a:endParaRPr b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lang="fr-FR" b="1" dirty="0">
                <a:latin typeface="Arial" charset="0"/>
                <a:cs typeface="Arial" charset="0"/>
              </a:rPr>
              <a:t>Gratuitement et de façon neutre aux particuliers</a:t>
            </a:r>
          </a:p>
          <a:p>
            <a:pPr>
              <a:buFont typeface="Arial" charset="0"/>
              <a:buChar char="●"/>
            </a:pPr>
            <a:endParaRPr b="1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b="1" dirty="0" smtClean="0">
                <a:latin typeface="Arial" charset="0"/>
                <a:cs typeface="Arial" charset="0"/>
              </a:rPr>
              <a:t>Donne </a:t>
            </a:r>
            <a:r>
              <a:rPr b="1" dirty="0">
                <a:latin typeface="Arial" charset="0"/>
                <a:cs typeface="Arial" charset="0"/>
              </a:rPr>
              <a:t>les clés pour un choix judicieux</a:t>
            </a:r>
          </a:p>
          <a:p>
            <a:pPr>
              <a:buFont typeface="Arial" charset="0"/>
              <a:buChar char="●"/>
            </a:pPr>
            <a:endParaRPr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b="1" dirty="0" smtClean="0">
                <a:latin typeface="Arial" charset="0"/>
                <a:cs typeface="Arial" charset="0"/>
              </a:rPr>
              <a:t>Explique les différentes </a:t>
            </a:r>
            <a:r>
              <a:rPr b="1" dirty="0">
                <a:latin typeface="Arial" charset="0"/>
                <a:cs typeface="Arial" charset="0"/>
              </a:rPr>
              <a:t>aides financières</a:t>
            </a:r>
          </a:p>
          <a:p>
            <a:pPr>
              <a:buFont typeface="Arial" charset="0"/>
              <a:buChar char="●"/>
            </a:pP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12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7FB2B8-0B2A-44FF-ACD7-CDA1C99429E3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6. Ventiler convenablement</a:t>
            </a:r>
          </a:p>
        </p:txBody>
      </p:sp>
      <p:sp>
        <p:nvSpPr>
          <p:cNvPr id="3379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5C7FB84-04E2-4163-AA9D-C87505F1B570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33798" name="Picture 1" descr="\\192.168.2.250\structure_pspp\23. Pole Efficacite Energetique\EIE\10 - Animations\Balade Thermographique\Images PPT\Vent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553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1" descr="\\192.168.2.250\structure_pspp\23. Pole Efficacite Energetique\EIE\10 - Animations\Balade Thermographique\Images PPT\solaire-thermiqu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957513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7. Investir dans un chauffage à haut rendement</a:t>
            </a:r>
          </a:p>
        </p:txBody>
      </p:sp>
      <p:sp>
        <p:nvSpPr>
          <p:cNvPr id="34819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 smtClean="0">
                <a:latin typeface="Arial" charset="0"/>
                <a:cs typeface="Arial" charset="0"/>
              </a:rPr>
              <a:t>Un système mal dimensionné </a:t>
            </a:r>
            <a:r>
              <a:rPr lang="fr-FR" dirty="0" smtClean="0">
                <a:latin typeface="Arial" charset="0"/>
                <a:cs typeface="Arial" charset="0"/>
                <a:sym typeface="Wingdings"/>
              </a:rPr>
              <a:t></a:t>
            </a:r>
            <a:r>
              <a:rPr dirty="0" smtClean="0">
                <a:latin typeface="Arial" charset="0"/>
                <a:cs typeface="Arial" charset="0"/>
              </a:rPr>
              <a:t> surconsommations </a:t>
            </a:r>
            <a:endParaRPr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endParaRPr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Utilisation d’énergie renouvelable</a:t>
            </a:r>
          </a:p>
          <a:p>
            <a:pPr lvl="1"/>
            <a:r>
              <a:rPr dirty="0">
                <a:latin typeface="Arial" charset="0"/>
                <a:cs typeface="Arial" charset="0"/>
              </a:rPr>
              <a:t>Solaire thermique</a:t>
            </a:r>
          </a:p>
          <a:p>
            <a:pPr lvl="1"/>
            <a:r>
              <a:rPr dirty="0">
                <a:latin typeface="Arial" charset="0"/>
                <a:cs typeface="Arial" charset="0"/>
              </a:rPr>
              <a:t>Bois</a:t>
            </a:r>
          </a:p>
          <a:p>
            <a:pPr lvl="1"/>
            <a:r>
              <a:rPr dirty="0">
                <a:latin typeface="Arial" charset="0"/>
                <a:cs typeface="Arial" charset="0"/>
              </a:rPr>
              <a:t>Pompes à chaleur</a:t>
            </a:r>
          </a:p>
          <a:p>
            <a:pPr>
              <a:buFont typeface="Arial" charset="0"/>
              <a:buChar char="●"/>
            </a:pPr>
            <a:endParaRPr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Condensation = </a:t>
            </a:r>
            <a:r>
              <a:rPr dirty="0" smtClean="0">
                <a:latin typeface="Arial" charset="0"/>
                <a:cs typeface="Arial" charset="0"/>
              </a:rPr>
              <a:t>jusqu'à 20</a:t>
            </a:r>
            <a:r>
              <a:rPr dirty="0">
                <a:latin typeface="Arial" charset="0"/>
                <a:cs typeface="Arial" charset="0"/>
              </a:rPr>
              <a:t>% d’économies</a:t>
            </a:r>
          </a:p>
        </p:txBody>
      </p:sp>
      <p:sp>
        <p:nvSpPr>
          <p:cNvPr id="348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FB78E4-6258-4CC8-AED7-9CC74639ADDC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ctrTitle"/>
          </p:nvPr>
        </p:nvSpPr>
        <p:spPr>
          <a:xfrm>
            <a:off x="3132138" y="2492375"/>
            <a:ext cx="5756275" cy="2160588"/>
          </a:xfrm>
        </p:spPr>
        <p:txBody>
          <a:bodyPr/>
          <a:lstStyle/>
          <a:p>
            <a:pPr eaLnBrk="1" hangingPunct="1"/>
            <a:r>
              <a:rPr dirty="0"/>
              <a:t>Les aides financières </a:t>
            </a:r>
          </a:p>
        </p:txBody>
      </p:sp>
    </p:spTree>
    <p:extLst>
      <p:ext uri="{BB962C8B-B14F-4D97-AF65-F5344CB8AC3E}">
        <p14:creationId xmlns:p14="http://schemas.microsoft.com/office/powerpoint/2010/main" val="714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Uniquement en rénovation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2139951"/>
            <a:ext cx="4038600" cy="2673350"/>
          </a:xfrm>
        </p:spPr>
        <p:txBody>
          <a:bodyPr/>
          <a:lstStyle/>
          <a:p>
            <a:pPr>
              <a:defRPr/>
            </a:pPr>
            <a:r>
              <a:rPr dirty="0" smtClean="0"/>
              <a:t>CITE (Crédit </a:t>
            </a:r>
            <a:r>
              <a:rPr dirty="0"/>
              <a:t>d’Impôt </a:t>
            </a:r>
            <a:r>
              <a:rPr dirty="0" smtClean="0"/>
              <a:t>Transition Énergétique)</a:t>
            </a:r>
            <a:endParaRPr dirty="0"/>
          </a:p>
          <a:p>
            <a:pPr>
              <a:defRPr/>
            </a:pPr>
            <a:endParaRPr dirty="0"/>
          </a:p>
          <a:p>
            <a:pPr lvl="1">
              <a:defRPr/>
            </a:pPr>
            <a:r>
              <a:rPr dirty="0"/>
              <a:t>Travaux d’isolation</a:t>
            </a:r>
          </a:p>
          <a:p>
            <a:pPr lvl="1">
              <a:defRPr/>
            </a:pPr>
            <a:endParaRPr dirty="0"/>
          </a:p>
          <a:p>
            <a:pPr lvl="1">
              <a:defRPr/>
            </a:pPr>
            <a:r>
              <a:rPr dirty="0"/>
              <a:t>Energie </a:t>
            </a:r>
            <a:r>
              <a:rPr dirty="0" smtClean="0"/>
              <a:t>renouvelables</a:t>
            </a:r>
          </a:p>
          <a:p>
            <a:pPr marL="457200" lvl="1" indent="0">
              <a:buNone/>
              <a:defRPr/>
            </a:pPr>
            <a:endParaRPr dirty="0"/>
          </a:p>
        </p:txBody>
      </p:sp>
      <p:sp>
        <p:nvSpPr>
          <p:cNvPr id="36868" name="Espace réservé du contenu 7"/>
          <p:cNvSpPr>
            <a:spLocks noGrp="1"/>
          </p:cNvSpPr>
          <p:nvPr>
            <p:ph sz="half" idx="2"/>
          </p:nvPr>
        </p:nvSpPr>
        <p:spPr>
          <a:xfrm>
            <a:off x="4305300" y="2139951"/>
            <a:ext cx="4584700" cy="307975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Eco-PTZ</a:t>
            </a:r>
          </a:p>
          <a:p>
            <a:endParaRPr dirty="0">
              <a:latin typeface="Arial" charset="0"/>
              <a:cs typeface="Arial" charset="0"/>
            </a:endParaRPr>
          </a:p>
          <a:p>
            <a:pPr lvl="1"/>
            <a:r>
              <a:rPr lang="fr-FR" dirty="0">
                <a:latin typeface="Arial" charset="0"/>
                <a:cs typeface="Arial" charset="0"/>
              </a:rPr>
              <a:t>Amélioration </a:t>
            </a:r>
            <a:r>
              <a:rPr lang="fr-FR" dirty="0" smtClean="0">
                <a:latin typeface="Arial" charset="0"/>
                <a:cs typeface="Arial" charset="0"/>
              </a:rPr>
              <a:t>énergétique</a:t>
            </a:r>
          </a:p>
          <a:p>
            <a:pPr lvl="1"/>
            <a:endParaRPr lang="fr-FR" dirty="0">
              <a:latin typeface="Arial" charset="0"/>
              <a:cs typeface="Arial" charset="0"/>
            </a:endParaRPr>
          </a:p>
          <a:p>
            <a:pPr lvl="1"/>
            <a:r>
              <a:rPr lang="fr-FR" dirty="0">
                <a:latin typeface="Arial" charset="0"/>
                <a:cs typeface="Arial" charset="0"/>
              </a:rPr>
              <a:t>Pour les bâtiments </a:t>
            </a:r>
            <a:r>
              <a:rPr lang="fr-FR" dirty="0" smtClean="0">
                <a:latin typeface="Arial" charset="0"/>
                <a:cs typeface="Arial" charset="0"/>
              </a:rPr>
              <a:t>d’avant 1990</a:t>
            </a:r>
          </a:p>
          <a:p>
            <a:pPr lvl="1"/>
            <a:endParaRPr lang="fr-FR" dirty="0">
              <a:latin typeface="Arial" charset="0"/>
              <a:cs typeface="Arial" charset="0"/>
            </a:endParaRPr>
          </a:p>
          <a:p>
            <a:pPr lvl="1"/>
            <a:r>
              <a:rPr lang="fr-FR" dirty="0" smtClean="0">
                <a:latin typeface="Arial" charset="0"/>
                <a:cs typeface="Arial" charset="0"/>
              </a:rPr>
              <a:t>Bouquet </a:t>
            </a:r>
            <a:r>
              <a:rPr lang="fr-FR" dirty="0">
                <a:latin typeface="Arial" charset="0"/>
                <a:cs typeface="Arial" charset="0"/>
              </a:rPr>
              <a:t>de </a:t>
            </a:r>
            <a:r>
              <a:rPr lang="fr-FR" dirty="0" smtClean="0">
                <a:latin typeface="Arial" charset="0"/>
                <a:cs typeface="Arial" charset="0"/>
              </a:rPr>
              <a:t>travaux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3687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4DFD584-9DD0-43A4-B9D7-E0E6BDA78944}" type="slidenum">
              <a:rPr lang="fr-FR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Aides régionales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 smtClean="0">
                <a:latin typeface="Arial" charset="0"/>
                <a:cs typeface="Arial" charset="0"/>
              </a:rPr>
              <a:t>Solution « energivie+ »</a:t>
            </a:r>
          </a:p>
          <a:p>
            <a:pPr lvl="1"/>
            <a:r>
              <a:rPr lang="fr-FR" dirty="0" smtClean="0">
                <a:latin typeface="Arial" charset="0"/>
                <a:cs typeface="Arial" charset="0"/>
              </a:rPr>
              <a:t>Prêt bancaire pour une rénovation globale BBC</a:t>
            </a:r>
          </a:p>
          <a:p>
            <a:pPr lvl="1"/>
            <a:endParaRPr lang="fr-FR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lang="fr-FR" dirty="0" smtClean="0">
                <a:latin typeface="Arial" charset="0"/>
                <a:cs typeface="Arial" charset="0"/>
              </a:rPr>
              <a:t>Visite énergétique</a:t>
            </a:r>
          </a:p>
          <a:p>
            <a:pPr lvl="1"/>
            <a:r>
              <a:rPr lang="fr-FR" dirty="0" smtClean="0">
                <a:latin typeface="Arial" charset="0"/>
                <a:cs typeface="Arial" charset="0"/>
              </a:rPr>
              <a:t>Coût de 200€  (500€ subventionné à 60%)</a:t>
            </a:r>
          </a:p>
          <a:p>
            <a:pPr lvl="1"/>
            <a:r>
              <a:rPr lang="fr-FR" dirty="0" smtClean="0">
                <a:latin typeface="Arial" charset="0"/>
                <a:cs typeface="Arial" charset="0"/>
              </a:rPr>
              <a:t>Bilan de l’habitat et améliorations</a:t>
            </a:r>
          </a:p>
          <a:p>
            <a:pPr lvl="1"/>
            <a:endParaRPr lang="fr-FR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Subventions de la région Alsace</a:t>
            </a:r>
          </a:p>
          <a:p>
            <a:pPr lvl="1"/>
            <a:r>
              <a:rPr lang="fr-FR" dirty="0">
                <a:latin typeface="Arial" charset="0"/>
                <a:cs typeface="Arial" charset="0"/>
              </a:rPr>
              <a:t>Solaire thermique (rénovation BBC</a:t>
            </a:r>
            <a:r>
              <a:rPr lang="fr-FR" dirty="0" smtClean="0">
                <a:latin typeface="Arial" charset="0"/>
                <a:cs typeface="Arial" charset="0"/>
              </a:rPr>
              <a:t>)</a:t>
            </a:r>
            <a:endParaRPr lang="fr-FR" dirty="0">
              <a:latin typeface="Arial" charset="0"/>
              <a:cs typeface="Arial" charset="0"/>
            </a:endParaRPr>
          </a:p>
          <a:p>
            <a:pPr lvl="1"/>
            <a:r>
              <a:rPr lang="fr-FR" dirty="0">
                <a:latin typeface="Arial" charset="0"/>
                <a:cs typeface="Arial" charset="0"/>
              </a:rPr>
              <a:t>Bois énergie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Chaudière à plaquette ou granulés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Poêles à buches ou granulés</a:t>
            </a:r>
          </a:p>
          <a:p>
            <a:endParaRPr lang="fr-FR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sz="1100" dirty="0">
              <a:latin typeface="Arial" charset="0"/>
              <a:cs typeface="Arial" charset="0"/>
            </a:endParaRPr>
          </a:p>
        </p:txBody>
      </p:sp>
      <p:sp>
        <p:nvSpPr>
          <p:cNvPr id="389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F4FC04-8574-40BA-AD0C-5C01DAC6D9ED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7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Certificats d’Economie d’Energie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97948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dirty="0"/>
              <a:t>Rachat d’économies d’énergie réalisées par des fournisseurs d’énergie.</a:t>
            </a:r>
          </a:p>
          <a:p>
            <a:pPr>
              <a:defRPr/>
            </a:pPr>
            <a:endParaRPr dirty="0"/>
          </a:p>
        </p:txBody>
      </p:sp>
      <p:sp>
        <p:nvSpPr>
          <p:cNvPr id="3789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0F3EE8-BD6E-491B-A00B-FF341D1275B5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 bwMode="auto">
          <a:xfrm>
            <a:off x="609600" y="5430838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●"/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Wingdings" pitchFamily="2" charset="2"/>
              <a:buChar char="è"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dirty="0" smtClean="0"/>
              <a:t>Demande à faire avant le </a:t>
            </a:r>
            <a:r>
              <a:rPr dirty="0"/>
              <a:t>début des </a:t>
            </a:r>
            <a:r>
              <a:rPr dirty="0" smtClean="0"/>
              <a:t>travaux.</a:t>
            </a: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37896" name="Espace réservé du contenu 6"/>
          <p:cNvSpPr txBox="1">
            <a:spLocks/>
          </p:cNvSpPr>
          <p:nvPr/>
        </p:nvSpPr>
        <p:spPr bwMode="auto">
          <a:xfrm>
            <a:off x="457200" y="2565400"/>
            <a:ext cx="40386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>
              <a:spcBef>
                <a:spcPts val="600"/>
              </a:spcBef>
              <a:buClr>
                <a:srgbClr val="9D328E"/>
              </a:buClr>
              <a:buFont typeface="Wingdings" pitchFamily="2" charset="2"/>
              <a:buChar char="è"/>
            </a:pPr>
            <a:r>
              <a:rPr lang="fr-FR" sz="2000" dirty="0">
                <a:latin typeface="Arial" charset="0"/>
              </a:rPr>
              <a:t>Leclerc</a:t>
            </a:r>
          </a:p>
          <a:p>
            <a:pPr>
              <a:spcBef>
                <a:spcPts val="1800"/>
              </a:spcBef>
              <a:buClr>
                <a:srgbClr val="9D328E"/>
              </a:buClr>
              <a:buFont typeface="Arial" charset="0"/>
              <a:buChar char="●"/>
            </a:pPr>
            <a:endParaRPr lang="fr-FR" sz="2400" dirty="0">
              <a:solidFill>
                <a:srgbClr val="F39500"/>
              </a:solidFill>
              <a:latin typeface="Arial" charset="0"/>
            </a:endParaRPr>
          </a:p>
          <a:p>
            <a:pPr lvl="1">
              <a:spcBef>
                <a:spcPts val="600"/>
              </a:spcBef>
              <a:buClr>
                <a:srgbClr val="9D328E"/>
              </a:buClr>
              <a:buFont typeface="Wingdings" pitchFamily="2" charset="2"/>
              <a:buChar char="è"/>
            </a:pPr>
            <a:r>
              <a:rPr lang="fr-FR" sz="2000" dirty="0">
                <a:latin typeface="Arial" charset="0"/>
              </a:rPr>
              <a:t>EDF</a:t>
            </a:r>
          </a:p>
          <a:p>
            <a:pPr>
              <a:spcBef>
                <a:spcPts val="1800"/>
              </a:spcBef>
              <a:buClr>
                <a:srgbClr val="9D328E"/>
              </a:buClr>
              <a:buFont typeface="Arial" charset="0"/>
              <a:buChar char="●"/>
            </a:pPr>
            <a:endParaRPr lang="fr-FR" sz="2400" dirty="0">
              <a:solidFill>
                <a:srgbClr val="F39500"/>
              </a:solidFill>
              <a:latin typeface="Arial" charset="0"/>
            </a:endParaRPr>
          </a:p>
          <a:p>
            <a:pPr lvl="1">
              <a:spcBef>
                <a:spcPts val="600"/>
              </a:spcBef>
              <a:buClr>
                <a:srgbClr val="9D328E"/>
              </a:buClr>
              <a:buFont typeface="Wingdings" pitchFamily="2" charset="2"/>
              <a:buChar char="è"/>
            </a:pPr>
            <a:r>
              <a:rPr lang="fr-FR" sz="2000" dirty="0">
                <a:latin typeface="Arial" charset="0"/>
              </a:rPr>
              <a:t>GDF</a:t>
            </a:r>
          </a:p>
        </p:txBody>
      </p:sp>
      <p:sp>
        <p:nvSpPr>
          <p:cNvPr id="37897" name="Espace réservé du contenu 6"/>
          <p:cNvSpPr txBox="1">
            <a:spLocks/>
          </p:cNvSpPr>
          <p:nvPr/>
        </p:nvSpPr>
        <p:spPr bwMode="auto">
          <a:xfrm>
            <a:off x="4800600" y="2565400"/>
            <a:ext cx="40386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>
              <a:spcBef>
                <a:spcPts val="600"/>
              </a:spcBef>
              <a:buClr>
                <a:srgbClr val="9D328E"/>
              </a:buClr>
              <a:buFont typeface="Wingdings" pitchFamily="2" charset="2"/>
              <a:buChar char="è"/>
            </a:pPr>
            <a:r>
              <a:rPr lang="fr-FR" sz="2000" dirty="0">
                <a:latin typeface="Arial" charset="0"/>
              </a:rPr>
              <a:t>Total</a:t>
            </a:r>
          </a:p>
          <a:p>
            <a:pPr>
              <a:spcBef>
                <a:spcPts val="1800"/>
              </a:spcBef>
              <a:buClr>
                <a:srgbClr val="9D328E"/>
              </a:buClr>
              <a:buFont typeface="Arial" charset="0"/>
              <a:buChar char="●"/>
            </a:pPr>
            <a:endParaRPr lang="fr-FR" sz="2400" dirty="0">
              <a:solidFill>
                <a:srgbClr val="F39500"/>
              </a:solidFill>
              <a:latin typeface="Arial" charset="0"/>
            </a:endParaRPr>
          </a:p>
          <a:p>
            <a:pPr lvl="1">
              <a:spcBef>
                <a:spcPts val="600"/>
              </a:spcBef>
              <a:buClr>
                <a:srgbClr val="9D328E"/>
              </a:buClr>
              <a:buFont typeface="Wingdings" pitchFamily="2" charset="2"/>
              <a:buChar char="è"/>
            </a:pPr>
            <a:r>
              <a:rPr lang="fr-FR" sz="2000" dirty="0">
                <a:latin typeface="Arial" charset="0"/>
              </a:rPr>
              <a:t>Auchan</a:t>
            </a:r>
          </a:p>
          <a:p>
            <a:pPr>
              <a:spcBef>
                <a:spcPts val="1800"/>
              </a:spcBef>
              <a:buClr>
                <a:srgbClr val="9D328E"/>
              </a:buClr>
              <a:buFont typeface="Arial" charset="0"/>
              <a:buChar char="●"/>
            </a:pPr>
            <a:endParaRPr lang="fr-FR" sz="2400" dirty="0">
              <a:solidFill>
                <a:srgbClr val="F39500"/>
              </a:solidFill>
              <a:latin typeface="Arial" charset="0"/>
            </a:endParaRPr>
          </a:p>
          <a:p>
            <a:pPr lvl="1">
              <a:spcBef>
                <a:spcPts val="600"/>
              </a:spcBef>
              <a:buClr>
                <a:srgbClr val="9D328E"/>
              </a:buClr>
              <a:buFont typeface="Wingdings" pitchFamily="2" charset="2"/>
              <a:buChar char="è"/>
            </a:pPr>
            <a:r>
              <a:rPr lang="fr-FR" sz="2000" dirty="0">
                <a:latin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299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Prise de contact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0" y="1136526"/>
            <a:ext cx="9108504" cy="2622674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sz="2800" b="1" dirty="0" smtClean="0">
                <a:latin typeface="Arial" charset="0"/>
                <a:cs typeface="Arial" charset="0"/>
              </a:rPr>
              <a:t>1</a:t>
            </a:r>
            <a:r>
              <a:rPr sz="2800" b="1" baseline="30000" dirty="0" smtClean="0">
                <a:latin typeface="Arial" charset="0"/>
                <a:cs typeface="Arial" charset="0"/>
              </a:rPr>
              <a:t>er</a:t>
            </a:r>
            <a:r>
              <a:rPr sz="2800" b="1" dirty="0" smtClean="0">
                <a:latin typeface="Arial" charset="0"/>
                <a:cs typeface="Arial" charset="0"/>
              </a:rPr>
              <a:t> </a:t>
            </a:r>
            <a:r>
              <a:rPr sz="2800" b="1" dirty="0">
                <a:latin typeface="Arial" charset="0"/>
                <a:cs typeface="Arial" charset="0"/>
              </a:rPr>
              <a:t>jeudi </a:t>
            </a:r>
            <a:r>
              <a:rPr sz="2800" dirty="0">
                <a:latin typeface="Arial" charset="0"/>
                <a:cs typeface="Arial" charset="0"/>
              </a:rPr>
              <a:t>du mois à </a:t>
            </a:r>
            <a:r>
              <a:rPr sz="2800" b="1" dirty="0">
                <a:latin typeface="Arial" charset="0"/>
                <a:cs typeface="Arial" charset="0"/>
              </a:rPr>
              <a:t>Drulingen</a:t>
            </a:r>
            <a:r>
              <a:rPr sz="2800" dirty="0">
                <a:latin typeface="Arial" charset="0"/>
                <a:cs typeface="Arial" charset="0"/>
              </a:rPr>
              <a:t> de 14h à </a:t>
            </a:r>
            <a:r>
              <a:rPr sz="2800" dirty="0" smtClean="0">
                <a:latin typeface="Arial" charset="0"/>
                <a:cs typeface="Arial" charset="0"/>
              </a:rPr>
              <a:t>15h30</a:t>
            </a:r>
          </a:p>
          <a:p>
            <a:pPr>
              <a:buFont typeface="Arial" charset="0"/>
              <a:buChar char="●"/>
            </a:pPr>
            <a:r>
              <a:rPr lang="fr-FR" sz="2800" b="1" dirty="0">
                <a:latin typeface="Arial" charset="0"/>
                <a:cs typeface="Arial" charset="0"/>
              </a:rPr>
              <a:t>1</a:t>
            </a:r>
            <a:r>
              <a:rPr lang="fr-FR" sz="2800" b="1" baseline="30000" dirty="0">
                <a:latin typeface="Arial" charset="0"/>
                <a:cs typeface="Arial" charset="0"/>
              </a:rPr>
              <a:t>er</a:t>
            </a:r>
            <a:r>
              <a:rPr lang="fr-FR" sz="2800" b="1" dirty="0">
                <a:latin typeface="Arial" charset="0"/>
                <a:cs typeface="Arial" charset="0"/>
              </a:rPr>
              <a:t> jeudi </a:t>
            </a:r>
            <a:r>
              <a:rPr lang="fr-FR" sz="2800" dirty="0">
                <a:latin typeface="Arial" charset="0"/>
                <a:cs typeface="Arial" charset="0"/>
              </a:rPr>
              <a:t>du mois à </a:t>
            </a:r>
            <a:r>
              <a:rPr lang="fr-FR" sz="2800" b="1" dirty="0" smtClean="0">
                <a:latin typeface="Arial" charset="0"/>
                <a:cs typeface="Arial" charset="0"/>
              </a:rPr>
              <a:t>Sarre-Union</a:t>
            </a:r>
            <a:r>
              <a:rPr lang="fr-FR" sz="2800" dirty="0" smtClean="0">
                <a:latin typeface="Arial" charset="0"/>
                <a:cs typeface="Arial" charset="0"/>
              </a:rPr>
              <a:t> </a:t>
            </a:r>
            <a:r>
              <a:rPr lang="fr-FR" sz="2800" dirty="0">
                <a:latin typeface="Arial" charset="0"/>
                <a:cs typeface="Arial" charset="0"/>
              </a:rPr>
              <a:t>de </a:t>
            </a:r>
            <a:r>
              <a:rPr lang="fr-FR" sz="2800" dirty="0" smtClean="0">
                <a:latin typeface="Arial" charset="0"/>
                <a:cs typeface="Arial" charset="0"/>
              </a:rPr>
              <a:t>16h </a:t>
            </a:r>
            <a:r>
              <a:rPr lang="fr-FR" sz="2800" dirty="0">
                <a:latin typeface="Arial" charset="0"/>
                <a:cs typeface="Arial" charset="0"/>
              </a:rPr>
              <a:t>à </a:t>
            </a:r>
            <a:r>
              <a:rPr lang="fr-FR" sz="2800" dirty="0" smtClean="0">
                <a:latin typeface="Arial" charset="0"/>
                <a:cs typeface="Arial" charset="0"/>
              </a:rPr>
              <a:t>17h30</a:t>
            </a:r>
            <a:endParaRPr sz="28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sz="2800" b="1" dirty="0">
                <a:latin typeface="Arial" charset="0"/>
                <a:cs typeface="Arial" charset="0"/>
              </a:rPr>
              <a:t>3</a:t>
            </a:r>
            <a:r>
              <a:rPr sz="2800" b="1" baseline="30000" dirty="0">
                <a:latin typeface="Arial" charset="0"/>
                <a:cs typeface="Arial" charset="0"/>
              </a:rPr>
              <a:t>ème</a:t>
            </a:r>
            <a:r>
              <a:rPr sz="2800" b="1" dirty="0">
                <a:latin typeface="Arial" charset="0"/>
                <a:cs typeface="Arial" charset="0"/>
              </a:rPr>
              <a:t> jeudi </a:t>
            </a:r>
            <a:r>
              <a:rPr sz="2800" dirty="0">
                <a:latin typeface="Arial" charset="0"/>
                <a:cs typeface="Arial" charset="0"/>
              </a:rPr>
              <a:t>du mois à </a:t>
            </a:r>
            <a:r>
              <a:rPr sz="2800" b="1" dirty="0">
                <a:latin typeface="Arial" charset="0"/>
                <a:cs typeface="Arial" charset="0"/>
              </a:rPr>
              <a:t>Bouxwiller</a:t>
            </a:r>
            <a:r>
              <a:rPr sz="2800" dirty="0">
                <a:latin typeface="Arial" charset="0"/>
                <a:cs typeface="Arial" charset="0"/>
              </a:rPr>
              <a:t> de 14h à </a:t>
            </a:r>
            <a:r>
              <a:rPr sz="2800" dirty="0" smtClean="0">
                <a:latin typeface="Arial" charset="0"/>
                <a:cs typeface="Arial" charset="0"/>
              </a:rPr>
              <a:t>18h</a:t>
            </a:r>
            <a:endParaRPr lang="fr-FR" sz="32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lang="fr-FR" sz="2800" dirty="0" smtClean="0">
                <a:latin typeface="Arial" charset="0"/>
                <a:cs typeface="Arial" charset="0"/>
              </a:rPr>
              <a:t>Du lundi au jeudi à </a:t>
            </a:r>
            <a:r>
              <a:rPr lang="fr-FR" sz="2800" b="1" dirty="0" smtClean="0">
                <a:latin typeface="Arial" charset="0"/>
                <a:cs typeface="Arial" charset="0"/>
              </a:rPr>
              <a:t>Saverne </a:t>
            </a:r>
            <a:r>
              <a:rPr lang="fr-FR" sz="2800" dirty="0" smtClean="0">
                <a:latin typeface="Arial" charset="0"/>
                <a:cs typeface="Arial" charset="0"/>
              </a:rPr>
              <a:t>entre 9h-12h et 14h-18h</a:t>
            </a:r>
            <a:endParaRPr sz="2800" dirty="0">
              <a:latin typeface="Arial" charset="0"/>
              <a:cs typeface="Arial" charset="0"/>
            </a:endParaRPr>
          </a:p>
        </p:txBody>
      </p:sp>
      <p:sp>
        <p:nvSpPr>
          <p:cNvPr id="133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6584DF-712D-4933-BAAA-C4D6807E2C1F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dirty="0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457200" y="3831084"/>
            <a:ext cx="8002588" cy="264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●"/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Wingdings" pitchFamily="2" charset="2"/>
              <a:buChar char="è"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●"/>
              <a:defRPr/>
            </a:pPr>
            <a:r>
              <a:rPr lang="fr-FR" sz="2800" u="sng" dirty="0" smtClean="0">
                <a:latin typeface="Arial" charset="0"/>
                <a:cs typeface="Arial" charset="0"/>
              </a:rPr>
              <a:t>Contact</a:t>
            </a:r>
            <a:r>
              <a:rPr lang="fr-FR" sz="2800" dirty="0" smtClean="0">
                <a:latin typeface="Arial" charset="0"/>
                <a:cs typeface="Arial" charset="0"/>
              </a:rPr>
              <a:t> :</a:t>
            </a:r>
          </a:p>
          <a:p>
            <a:pPr lvl="1">
              <a:defRPr/>
            </a:pPr>
            <a:r>
              <a:rPr lang="fr-FR" sz="2400" b="1" dirty="0" smtClean="0">
                <a:latin typeface="Arial" charset="0"/>
                <a:cs typeface="Arial" charset="0"/>
              </a:rPr>
              <a:t>Victor BOEHRER</a:t>
            </a:r>
          </a:p>
          <a:p>
            <a:pPr marL="800100" lvl="1" indent="12700">
              <a:buFont typeface="Wingdings" pitchFamily="2" charset="2"/>
              <a:buNone/>
              <a:defRPr/>
            </a:pPr>
            <a:r>
              <a:rPr lang="fr-FR" sz="2400" b="1" dirty="0" smtClean="0">
                <a:latin typeface="Arial" charset="0"/>
                <a:cs typeface="Arial" charset="0"/>
              </a:rPr>
              <a:t>16 rue du Zornhoff – 67700 Saverne</a:t>
            </a:r>
          </a:p>
          <a:p>
            <a:pPr marL="800100" lvl="1" indent="12700">
              <a:buNone/>
              <a:defRPr/>
            </a:pPr>
            <a:r>
              <a:rPr lang="fr-FR" sz="2400" b="1" dirty="0" smtClean="0">
                <a:latin typeface="Arial" charset="0"/>
                <a:cs typeface="Arial" charset="0"/>
              </a:rPr>
              <a:t>09 72 28 95 </a:t>
            </a:r>
            <a:r>
              <a:rPr lang="fr-FR" sz="2400" b="1" dirty="0">
                <a:latin typeface="Arial" charset="0"/>
                <a:cs typeface="Arial" charset="0"/>
              </a:rPr>
              <a:t>73 – </a:t>
            </a:r>
            <a:r>
              <a:rPr lang="fr-FR" sz="2400" dirty="0" smtClean="0">
                <a:solidFill>
                  <a:srgbClr val="F39500"/>
                </a:solidFill>
                <a:latin typeface="Arial" charset="0"/>
                <a:cs typeface="Arial" charset="0"/>
              </a:rPr>
              <a:t>info.energie@paysdesaverne.fr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sz="2800" dirty="0" smtClean="0">
                <a:latin typeface="Arial" charset="0"/>
                <a:cs typeface="Arial" charset="0"/>
              </a:rPr>
              <a:t>www.paysdesaverne.fr</a:t>
            </a:r>
          </a:p>
        </p:txBody>
      </p:sp>
    </p:spTree>
    <p:extLst>
      <p:ext uri="{BB962C8B-B14F-4D97-AF65-F5344CB8AC3E}">
        <p14:creationId xmlns:p14="http://schemas.microsoft.com/office/powerpoint/2010/main" val="16413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3" name="ZoneTexte 2">
            <a:hlinkClick r:id="rId2"/>
          </p:cNvPr>
          <p:cNvSpPr txBox="1"/>
          <p:nvPr/>
        </p:nvSpPr>
        <p:spPr>
          <a:xfrm>
            <a:off x="565150" y="2875002"/>
            <a:ext cx="8013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prstClr val="white"/>
                </a:solidFill>
              </a:rPr>
              <a:t>Retrouvez la vidéo ici !</a:t>
            </a:r>
            <a:endParaRPr lang="fr-FR" sz="6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3132138" y="2492375"/>
            <a:ext cx="5756275" cy="2160588"/>
          </a:xfrm>
        </p:spPr>
        <p:txBody>
          <a:bodyPr/>
          <a:lstStyle/>
          <a:p>
            <a:pPr eaLnBrk="1" hangingPunct="1"/>
            <a:r>
              <a:t>La Thermographie</a:t>
            </a:r>
          </a:p>
        </p:txBody>
      </p:sp>
    </p:spTree>
    <p:extLst>
      <p:ext uri="{BB962C8B-B14F-4D97-AF65-F5344CB8AC3E}">
        <p14:creationId xmlns:p14="http://schemas.microsoft.com/office/powerpoint/2010/main" val="32386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PROPRIETAIRE\Documents\FLIR\Thermo\DirG\DC_0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73313"/>
            <a:ext cx="38719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PROPRIETAIRE\Documents\FLIR\Thermo\DirZS\DC_3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0438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PROPRIETAIRE\Documents\FLIR\Thermo\DirZS\IR_3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73313"/>
            <a:ext cx="33607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51"/>
            <a:ext cx="8229600" cy="619398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Pont thermique entre </a:t>
            </a:r>
            <a:r>
              <a:rPr dirty="0" smtClean="0">
                <a:latin typeface="Arial" charset="0"/>
                <a:cs typeface="Arial" charset="0"/>
              </a:rPr>
              <a:t>deux étages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53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A74DF8-145C-4E7B-8189-9DEB979F17AF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15369" name="Titre 8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Les défauts récurrents</a:t>
            </a:r>
          </a:p>
        </p:txBody>
      </p:sp>
      <p:pic>
        <p:nvPicPr>
          <p:cNvPr id="17418" name="Picture 4" descr="C:\Users\PROPRIETAIRE\Documents\FLIR\Thermo\DirG\IR_06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0"/>
            <a:ext cx="19510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ROPRIETAIRE\Documents\FLIR\Thermo\DirD\DC_0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49946"/>
            <a:ext cx="52562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PROPRIETAIRE\Documents\FLIR\Thermo\DirD\IR_0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31033"/>
            <a:ext cx="237648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5492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Emplacement pour un </a:t>
            </a:r>
            <a:r>
              <a:rPr dirty="0" smtClean="0">
                <a:latin typeface="Arial" charset="0"/>
                <a:cs typeface="Arial" charset="0"/>
              </a:rPr>
              <a:t>radiateur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639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4176BF-55AA-4726-9977-97CA650F05ED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16392" name="Titre 8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Les défauts récurrents</a:t>
            </a:r>
          </a:p>
        </p:txBody>
      </p:sp>
    </p:spTree>
    <p:extLst>
      <p:ext uri="{BB962C8B-B14F-4D97-AF65-F5344CB8AC3E}">
        <p14:creationId xmlns:p14="http://schemas.microsoft.com/office/powerpoint/2010/main" val="25252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PROPRIETAIRE\Documents\FLIR\Thermo\DirA\DC_0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465388"/>
            <a:ext cx="458787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5492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Emplacement pour un </a:t>
            </a:r>
            <a:r>
              <a:rPr dirty="0" smtClean="0">
                <a:latin typeface="Arial" charset="0"/>
                <a:cs typeface="Arial" charset="0"/>
              </a:rPr>
              <a:t>radiateur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74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D63C194-02CE-4E62-ABB0-684E09A3005C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17415" name="Titre 8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Les défauts récurrents</a:t>
            </a:r>
          </a:p>
        </p:txBody>
      </p:sp>
      <p:pic>
        <p:nvPicPr>
          <p:cNvPr id="18440" name="Picture 2" descr="C:\Users\PROPRIETAIRE\Documents\FLIR\Thermo\DirA\IR_0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028950"/>
            <a:ext cx="27733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982663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>
                <a:latin typeface="Arial" charset="0"/>
                <a:cs typeface="Arial" charset="0"/>
              </a:rPr>
              <a:t>Fenêtres de toiture : mise en œuvre relativement difficile</a:t>
            </a:r>
          </a:p>
        </p:txBody>
      </p:sp>
      <p:pic>
        <p:nvPicPr>
          <p:cNvPr id="16392" name="Picture 7" descr="C:\Users\PROPRIETAIRE\Documents\FLIR\Thermo\DirJ\DC_0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2305050"/>
            <a:ext cx="4856163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C:\Users\PROPRIETAIRE\Documents\FLIR\Thermo\DirJ\IR_0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606675"/>
            <a:ext cx="36290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CC58B3-B198-45D5-8D16-ABF17698F462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19464" name="Titre 8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Les défauts récurrents</a:t>
            </a:r>
          </a:p>
        </p:txBody>
      </p:sp>
    </p:spTree>
    <p:extLst>
      <p:ext uri="{BB962C8B-B14F-4D97-AF65-F5344CB8AC3E}">
        <p14:creationId xmlns:p14="http://schemas.microsoft.com/office/powerpoint/2010/main" val="9868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PROPRIETAIRE\Documents\FLIR\Thermo\DirZZE\DC_5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2054225"/>
            <a:ext cx="5545138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PROPRIETAIRE\Documents\FLIR\Thermo\DirZZE\IR_5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2171700"/>
            <a:ext cx="46085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549275"/>
          </a:xfrm>
        </p:spPr>
        <p:txBody>
          <a:bodyPr/>
          <a:lstStyle/>
          <a:p>
            <a:pPr>
              <a:defRPr/>
            </a:pPr>
            <a:r>
              <a:rPr/>
              <a:t>Manque d’isolation sur les trappes de grenier</a:t>
            </a:r>
          </a:p>
          <a:p>
            <a:pPr marL="0" indent="0">
              <a:buFont typeface="Arial" pitchFamily="34" charset="0"/>
              <a:buNone/>
              <a:defRPr/>
            </a:pPr>
            <a:endParaRPr/>
          </a:p>
        </p:txBody>
      </p:sp>
      <p:sp>
        <p:nvSpPr>
          <p:cNvPr id="2151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4D52EA-546B-4907-8E84-D2C09C382763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smtClean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21512" name="Titre 8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>
                <a:latin typeface="Arial" charset="0"/>
                <a:cs typeface="Arial" charset="0"/>
              </a:rPr>
              <a:t>Les défauts récurrents</a:t>
            </a:r>
          </a:p>
        </p:txBody>
      </p:sp>
    </p:spTree>
    <p:extLst>
      <p:ext uri="{BB962C8B-B14F-4D97-AF65-F5344CB8AC3E}">
        <p14:creationId xmlns:p14="http://schemas.microsoft.com/office/powerpoint/2010/main" val="3959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ADEME 2009</Template>
  <TotalTime>1353</TotalTime>
  <Words>376</Words>
  <Application>Microsoft Office PowerPoint</Application>
  <PresentationFormat>Affichage à l'écran (4:3)</PresentationFormat>
  <Paragraphs>143</Paragraphs>
  <Slides>26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2_Thème Office</vt:lpstr>
      <vt:lpstr>Un conseiller Info Energie</vt:lpstr>
      <vt:lpstr>Qu’est ce qu’un CIE ?</vt:lpstr>
      <vt:lpstr>Présentation PowerPoint</vt:lpstr>
      <vt:lpstr>La Thermographie</vt:lpstr>
      <vt:lpstr>Les défauts récurrents</vt:lpstr>
      <vt:lpstr>Les défauts récurrents</vt:lpstr>
      <vt:lpstr>Les défauts récurrents</vt:lpstr>
      <vt:lpstr>Les défauts récurrents</vt:lpstr>
      <vt:lpstr>Les défauts récurrents</vt:lpstr>
      <vt:lpstr>Les défauts récurrents</vt:lpstr>
      <vt:lpstr>Les défauts récurrents</vt:lpstr>
      <vt:lpstr>Autres applications dans le bâtiment</vt:lpstr>
      <vt:lpstr>Les clés pour  réussir son projet</vt:lpstr>
      <vt:lpstr>La démarche Négawatt</vt:lpstr>
      <vt:lpstr>1. Valoriser les apports solaires</vt:lpstr>
      <vt:lpstr>2. Isoler ses parois</vt:lpstr>
      <vt:lpstr>3. Traiter les ponts thermiques</vt:lpstr>
      <vt:lpstr>4. Installer des fenêtres performantes</vt:lpstr>
      <vt:lpstr>5. Empêcher les fuites d’air</vt:lpstr>
      <vt:lpstr>6. Ventiler convenablement</vt:lpstr>
      <vt:lpstr>7. Investir dans un chauffage à haut rendement</vt:lpstr>
      <vt:lpstr>Les aides financières </vt:lpstr>
      <vt:lpstr>Uniquement en rénovation</vt:lpstr>
      <vt:lpstr>Aides régionales</vt:lpstr>
      <vt:lpstr>Certificats d’Economie d’Energie</vt:lpstr>
      <vt:lpstr>Prise de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BOEHRER Victor</dc:creator>
  <cp:lastModifiedBy>PROPRIETAIRE</cp:lastModifiedBy>
  <cp:revision>169</cp:revision>
  <dcterms:created xsi:type="dcterms:W3CDTF">2012-07-31T13:13:43Z</dcterms:created>
  <dcterms:modified xsi:type="dcterms:W3CDTF">2015-01-15T10:10:58Z</dcterms:modified>
</cp:coreProperties>
</file>